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318" r:id="rId3"/>
    <p:sldId id="340" r:id="rId4"/>
    <p:sldId id="347" r:id="rId5"/>
    <p:sldId id="339" r:id="rId6"/>
    <p:sldId id="348" r:id="rId7"/>
    <p:sldId id="349" r:id="rId8"/>
    <p:sldId id="362" r:id="rId9"/>
    <p:sldId id="350" r:id="rId10"/>
    <p:sldId id="353" r:id="rId11"/>
    <p:sldId id="354" r:id="rId12"/>
    <p:sldId id="355" r:id="rId13"/>
    <p:sldId id="356" r:id="rId14"/>
    <p:sldId id="352" r:id="rId15"/>
    <p:sldId id="351" r:id="rId16"/>
    <p:sldId id="363" r:id="rId17"/>
    <p:sldId id="357" r:id="rId18"/>
    <p:sldId id="358" r:id="rId19"/>
    <p:sldId id="359" r:id="rId20"/>
    <p:sldId id="360" r:id="rId21"/>
    <p:sldId id="361" r:id="rId22"/>
    <p:sldId id="364" r:id="rId23"/>
    <p:sldId id="365" r:id="rId24"/>
    <p:sldId id="366" r:id="rId25"/>
    <p:sldId id="367" r:id="rId26"/>
    <p:sldId id="303" r:id="rId27"/>
  </p:sldIdLst>
  <p:sldSz cx="9144000" cy="5143500" type="screen16x9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99CC"/>
    <a:srgbClr val="BAE18F"/>
    <a:srgbClr val="3366CC"/>
    <a:srgbClr val="991914"/>
    <a:srgbClr val="1B045C"/>
    <a:srgbClr val="775CFE"/>
    <a:srgbClr val="646B0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4"/>
          </a:solidFill>
        </a:fill>
      </a:tcStyle>
    </a:wholeTbl>
    <a:band2H>
      <a:tcTxStyle/>
      <a:tcStyle>
        <a:tcBdr/>
        <a:fill>
          <a:solidFill>
            <a:srgbClr val="E6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D6"/>
          </a:solidFill>
        </a:fill>
      </a:tcStyle>
    </a:wholeTbl>
    <a:band2H>
      <a:tcTxStyle/>
      <a:tcStyle>
        <a:tcBdr/>
        <a:fill>
          <a:solidFill>
            <a:srgbClr val="E6EB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E5CD"/>
          </a:solidFill>
        </a:fill>
      </a:tcStyle>
    </a:wholeTbl>
    <a:band2H>
      <a:tcTxStyle/>
      <a:tcStyle>
        <a:tcBdr/>
        <a:fill>
          <a:solidFill>
            <a:srgbClr val="FC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9" autoAdjust="0"/>
    <p:restoredTop sz="77829" autoAdjust="0"/>
  </p:normalViewPr>
  <p:slideViewPr>
    <p:cSldViewPr snapToGrid="0">
      <p:cViewPr>
        <p:scale>
          <a:sx n="100" d="100"/>
          <a:sy n="100" d="100"/>
        </p:scale>
        <p:origin x="-2208" y="-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8CA2-AE19-43FC-A6A5-2204210F609B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2600A-A24E-42FC-AB9A-0B3363CFF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88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588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r>
              <a:rPr lang="ru-RU" baseline="0" dirty="0" smtClean="0"/>
              <a:t> информирования в рамках собраний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Судя по объявлениям,</a:t>
            </a:r>
            <a:r>
              <a:rPr lang="ru-RU" baseline="0" dirty="0" smtClean="0"/>
              <a:t> размещенным в Интернете, у нас пока превалирует информация о дате и месте проведения собрания.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подготовки очного</a:t>
            </a:r>
            <a:r>
              <a:rPr lang="ru-RU" baseline="0" dirty="0" smtClean="0"/>
              <a:t> собрания организатор мероприятия совместно с администрацией ГО/МР должен предпринять следующие мероприятия:</a:t>
            </a:r>
          </a:p>
          <a:p>
            <a:r>
              <a:rPr lang="ru-RU" baseline="0" dirty="0" smtClean="0"/>
              <a:t>1. Изучить общественное мнение, т.е.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собрать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информацию от жителей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местных проблемах/возможностях. Способы: …. </a:t>
            </a:r>
          </a:p>
          <a:p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Провести предварительную оценку проектов. Большая часть ошибок связана с тем, что зачастую вами не проводится эта оценка. Ее проведение избавит вас от ошибок и от того, что вы подарите ложные надежды жителям на реализацию поддержанных ими проектов. В чем заключается предварительная оценка? … </a:t>
            </a:r>
          </a:p>
          <a:p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Примеры несоответствия направлению по проектам 2020 года:</a:t>
            </a:r>
          </a:p>
          <a:p>
            <a:pPr marL="171450" indent="-171450">
              <a:buFontTx/>
              <a:buChar char="-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сфере спорта – заявляются проекты по приобретению спортинвентаря (лыж), обустройству детских игровых площадок.</a:t>
            </a:r>
          </a:p>
          <a:p>
            <a:pPr marL="171450" indent="-171450">
              <a:buFontTx/>
              <a:buChar char="-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сфере культуры – по строительству места пребывания туристов (гостевого дома), благоустройство памятного камня и т.д.</a:t>
            </a:r>
          </a:p>
          <a:p>
            <a:pPr marL="0" indent="0">
              <a:buFontTx/>
              <a:buNone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отсутствия просчета финансирования и реалистичности реализации проектов: В 2019 году проект прошел отбор на сумму из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респ.бюджета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даже не максимальную 238,0 по строительству скважины. Было подписано соглашение с министерством. Но когда глава поселения приступил к поиску подрядчика, выяснилось, что вода залегает в разы глубже, чем ожидали, хотя соответственные расчеты специализированные организации делали уже несколько лет назад. На момент проведения собрания и подготовки проекта глава не уделил должного внимания определению реалистичности реализации проекта в пределах заявленной сметы (чуть меньше 300,0). В результате переговоров со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спец.организациями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выяснилось, что требуется более 1,0 млн. В итоге – отказ от проекта в июле месяце, когда на следующий проект просто нет времени для реализации, и негатив от жителей, т.к. уже собран от них финансовый вклад более 16,0 тыс.руб. Этот пример, который отрицательно бьем как по авторитету местной власти, так и по проекту в целом.</a:t>
            </a:r>
          </a:p>
          <a:p>
            <a:pPr marL="0" indent="0">
              <a:buFontTx/>
              <a:buNone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Еще что касается, проработки решения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вопросаов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рамках других проектов или программ. Если честно мне очень жалко, когда я вижу проекты по обустройству игровых площадок в рамках НБ. Потому что есть иные возможности это сделать: через те же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ТОСы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или программу Минсельхоза по благоустройству сельских территорий.  В этом случае, я думаю, надо подумать, как грамотно распределить ресурсы: потому что в рамках направления благоустройства можно решать другие наиболее значимые вопросы, как модернизация освещения, например, которые вам позволят экономить бюджетные деньги и выделять их на что-то другое.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Далее – следует непосредственно проведение собрания. Вам</a:t>
            </a:r>
            <a:r>
              <a:rPr lang="ru-RU" baseline="0" dirty="0" smtClean="0"/>
              <a:t> в методических рекомендациях направлены образцы протокола и реестра. Обращаю внимание: это рекомендуемая форма, в ней содержатся основные вопросы, которые должны быть отражены в ходе собрания. </a:t>
            </a:r>
          </a:p>
          <a:p>
            <a:r>
              <a:rPr lang="ru-RU" baseline="0" dirty="0" smtClean="0"/>
              <a:t>Часто возникают вопросы по оформлению этих документов.</a:t>
            </a:r>
            <a:r>
              <a:rPr lang="ru-RU" baseline="0" dirty="0"/>
              <a:t> </a:t>
            </a:r>
            <a:r>
              <a:rPr lang="ru-RU" baseline="0" dirty="0" smtClean="0"/>
              <a:t>И сейчас в рамках отбора 2020 г. у некоторых министерств появлялись замечания по оформлению этих документов, поэтому рекомендуем: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Оформлять протокол собрания строго из того количества жителей, которое действительно присутствовало на собрании. Тем более вы это должны подтвердить фото. Если вы пишите в протоколе, что присутствовало 143, а на фото от силы 20 человек. Это, мягко говоря, введение в заблуждение.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Реестр подписей оформлять в поддержку каждого проекта и наименование проекта должно быть указано в «шапочке» реестра.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Что касается дополнительного анкетирования, реестр + справка. </a:t>
            </a:r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Самое главное - качественное информирование задолго до собрания дает массовость собрания и активность жителей при участии в нем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этап</a:t>
            </a:r>
            <a:r>
              <a:rPr lang="ru-RU" baseline="0" dirty="0" smtClean="0"/>
              <a:t> собраний – это фундамент будущего проекта. </a:t>
            </a:r>
            <a:endParaRPr lang="ru-RU" dirty="0" smtClean="0"/>
          </a:p>
          <a:p>
            <a:r>
              <a:rPr lang="ru-RU" dirty="0" smtClean="0"/>
              <a:t>Максимально широкий охват</a:t>
            </a:r>
            <a:r>
              <a:rPr lang="ru-RU" baseline="0" dirty="0" smtClean="0"/>
              <a:t> населения за счет предварительного информирования, непосредственно собрания и дополнительного сбора подписей позволяет: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что</a:t>
            </a:r>
            <a:r>
              <a:rPr lang="ru-RU" baseline="0" dirty="0" smtClean="0"/>
              <a:t>, настоятельно прошу после этого ВКС еще раз внимательно прочитать методические рекомендации, а также постановление № 252 с учетом внесенных в январе изменений, которое вам вместе с рекомендациями было направлено.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</a:t>
            </a:r>
            <a:r>
              <a:rPr lang="ru-RU" baseline="0" dirty="0" smtClean="0"/>
              <a:t> перейдем к нововведениям в проекте «Народный бюджет». </a:t>
            </a:r>
          </a:p>
          <a:p>
            <a:r>
              <a:rPr lang="ru-RU" baseline="0" dirty="0" smtClean="0"/>
              <a:t>В 2020 году проекты реализуем уже о 01.11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Вопросы по гарантийным письмам бюджетных учреждений (</a:t>
            </a:r>
            <a:r>
              <a:rPr lang="ru-RU" baseline="0" dirty="0" err="1" smtClean="0"/>
              <a:t>фин.вклад</a:t>
            </a:r>
            <a:r>
              <a:rPr lang="ru-RU" baseline="0" dirty="0" smtClean="0"/>
              <a:t>, МТУ) – не принимаются!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п.6 вопрос от ГО «Инта»: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В заявке пункт 3 нужно обозначить численность населения на территории МОГО на 1 января текущего года. Где брать эти данные, если статистика подает официальные данные только к лету, если не позже.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Отбор проходит в конце года, к этому времени данные уже есть. </a:t>
            </a:r>
          </a:p>
          <a:p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По руководителю проекта тоже было несколько вопросов. 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По благоустройству, занятости – это главы поселений, по АПК</a:t>
            </a:r>
            <a:r>
              <a:rPr lang="ru-RU" sz="120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и МСП – рекомендую писать и </a:t>
            </a:r>
            <a:r>
              <a:rPr lang="ru-RU" sz="1200" baseline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хозсубъект</a:t>
            </a:r>
            <a:r>
              <a:rPr lang="ru-RU" sz="120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и ответственного в администрации, по остальным направлениям – это ответственный в администрации. Этот пункт включен по пожеланию министерств, они здесь хотят видеть контакты того человека, с которым могут обратиться с любыми вопросами по проекту и документации.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Подробнее о новых критериях оценке, потому что вам их уже сейчас при проведении собраний нужно учесть.</a:t>
            </a:r>
            <a:r>
              <a:rPr lang="ru-RU" baseline="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+mj-lt"/>
                <a:ea typeface="+mj-ea"/>
                <a:cs typeface="+mj-cs"/>
                <a:sym typeface="Calibri"/>
              </a:rPr>
              <a:t>Вопросы, поступившие от МО, </a:t>
            </a:r>
            <a:r>
              <a:rPr lang="ru-RU" sz="1200" dirty="0" err="1" smtClean="0">
                <a:latin typeface="+mj-lt"/>
                <a:ea typeface="+mj-ea"/>
                <a:cs typeface="+mj-cs"/>
                <a:sym typeface="Calibri"/>
              </a:rPr>
              <a:t>напарямую</a:t>
            </a:r>
            <a:r>
              <a:rPr lang="ru-RU" sz="1200" dirty="0" smtClean="0">
                <a:latin typeface="+mj-lt"/>
                <a:ea typeface="+mj-ea"/>
                <a:cs typeface="+mj-cs"/>
                <a:sym typeface="Calibri"/>
              </a:rPr>
              <a:t> касающиеся темы ВКС, будут озвучены в рамках доклада, на остальные отвечу</a:t>
            </a:r>
            <a:r>
              <a:rPr lang="ru-RU" sz="1200" baseline="0" dirty="0" smtClean="0">
                <a:latin typeface="+mj-lt"/>
                <a:ea typeface="+mj-ea"/>
                <a:cs typeface="+mj-cs"/>
                <a:sym typeface="Calibri"/>
              </a:rPr>
              <a:t> после. </a:t>
            </a:r>
            <a:endParaRPr lang="ru-RU" sz="1200" dirty="0" smtClean="0"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 есть все, что вы сейчас делаете, фиксируйте,</a:t>
            </a:r>
            <a:r>
              <a:rPr lang="ru-RU" baseline="0" dirty="0" smtClean="0"/>
              <a:t> пожалуйста!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-2 балла для некоторых проектов могут стать решающими на вылет. А насколько я знаю</a:t>
            </a:r>
            <a:r>
              <a:rPr lang="ru-RU" baseline="0" dirty="0" smtClean="0"/>
              <a:t> от </a:t>
            </a:r>
            <a:r>
              <a:rPr lang="ru-RU" baseline="0" dirty="0" err="1" smtClean="0"/>
              <a:t>мнистерств</a:t>
            </a:r>
            <a:r>
              <a:rPr lang="ru-RU" baseline="0" dirty="0" smtClean="0"/>
              <a:t>, исполнительская дисциплина страдает. Так что держите в этом году этот пункт у себя в голове, потому что то, как вы будете реализовывать проекты в этом году, отразится на оценке ваших проектов в 2021 году.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ответа на эти вопросы, хочу обратить ваше внимание на абзац 2 п.1 Порядка (Постановление № 252): Под народным проектом в настоящем Порядке понимается проект, </a:t>
            </a:r>
            <a:r>
              <a:rPr lang="ru-RU" u="sng" dirty="0" smtClean="0"/>
              <a:t>предлагаемый к реализации гражданами и (или) органами местного самоуправления в Республике Коми</a:t>
            </a:r>
            <a:r>
              <a:rPr lang="ru-RU" dirty="0" smtClean="0"/>
              <a:t> (далее - органы местного самоуправления), сформированный с учетом предложений населения соответствующего муниципального образования (далее - народный проект) по приоритетным направлениям, определенным пунктом 2 настоящего Порядка.</a:t>
            </a:r>
          </a:p>
          <a:p>
            <a:r>
              <a:rPr lang="ru-RU" dirty="0" smtClean="0"/>
              <a:t>И исходя</a:t>
            </a:r>
            <a:r>
              <a:rPr lang="ru-RU" baseline="0" dirty="0" smtClean="0"/>
              <a:t> из этого инициатор либо гражданин либо ОМСУ. Если </a:t>
            </a:r>
            <a:r>
              <a:rPr lang="ru-RU" baseline="0" dirty="0" err="1" smtClean="0"/>
              <a:t>иницитор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мун.учреждение</a:t>
            </a:r>
            <a:r>
              <a:rPr lang="ru-RU" baseline="0" dirty="0" smtClean="0"/>
              <a:t>, то это равнозначно ОМСУ. </a:t>
            </a:r>
          </a:p>
          <a:p>
            <a:r>
              <a:rPr lang="ru-RU" baseline="0" dirty="0" smtClean="0"/>
              <a:t>По предложению в сфере занятости – если речь идет о </a:t>
            </a:r>
            <a:r>
              <a:rPr lang="ru-RU" baseline="0" dirty="0" err="1" smtClean="0"/>
              <a:t>мун.учреждениях</a:t>
            </a:r>
            <a:r>
              <a:rPr lang="ru-RU" baseline="0" dirty="0" smtClean="0"/>
              <a:t>, то такие проекты в сфере занятости реализуются. Но в вопросе опять есть недопонимания механизма реализации проекта – субсидия выдается только муниципальному образованию, даже по направлению </a:t>
            </a:r>
            <a:r>
              <a:rPr lang="ru-RU" baseline="0" dirty="0" err="1" smtClean="0"/>
              <a:t>Минэка</a:t>
            </a:r>
            <a:r>
              <a:rPr lang="ru-RU" baseline="0" dirty="0" smtClean="0"/>
              <a:t> и Минсельхоза, соответственно, вы можете в рамках занятости отремонтировать только объекты муниципального значения. А если речь идет о других объектах – то это ответственность юридических лиц и индивидуальных предпринимателей. Народные проекты должны быть социально значимыми для жителей. Не надо заменять «Народным бюджетом» решение своих задач.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информации </a:t>
            </a:r>
            <a:r>
              <a:rPr lang="ru-RU" baseline="0" dirty="0" err="1" smtClean="0"/>
              <a:t>Минэка</a:t>
            </a:r>
            <a:r>
              <a:rPr lang="ru-RU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 первый вопрос – да.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Главное на момент заключение соглашения о предоставлении субсидии в случае прохождения отбора, чтобы был оформлен как МСП. При приеме документов еще физическое лицо пишет гарантийное письмо о вложении собственных средств и обязуется зарегистрировать в качестве субъекта МСП по итогам отбора. То есть в марте сразу после объявления результатов необходимо этим заняться.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 третьему вопросу – предложением передадим в Минсельхоз. Но опять же вернусь к позиции АГРК и Минфина, что народные проект должен быть социально значимым, а не решать вопросы хозяйственные вопросы конкретного </a:t>
            </a:r>
            <a:r>
              <a:rPr lang="ru-RU" baseline="0" dirty="0" err="1" smtClean="0"/>
              <a:t>хозсубъекта</a:t>
            </a:r>
            <a:r>
              <a:rPr lang="ru-RU" baseline="0" dirty="0" smtClean="0"/>
              <a:t>. Какая выгода от такого проекта простым жителям?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Ссылки разошлем после</a:t>
            </a:r>
            <a:r>
              <a:rPr lang="ru-RU" baseline="0" dirty="0" smtClean="0"/>
              <a:t> ВКС вместе с презентацией.</a:t>
            </a:r>
          </a:p>
          <a:p>
            <a:pPr marL="228600" marR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В</a:t>
            </a:r>
            <a:r>
              <a:rPr lang="ru-RU" sz="120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реестре подписей есть формулировка «</a:t>
            </a:r>
            <a:r>
              <a:rPr lang="ru-RU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Согласен/не согласен осуществить вклад в размере ______ рублей на реализацию народного проекта</a:t>
            </a:r>
            <a:r>
              <a:rPr lang="ru-RU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»:</a:t>
            </a:r>
            <a:r>
              <a:rPr lang="ru-RU" sz="1200" b="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это может быть решено единогласно в размере установленной суммы (скажем 100 </a:t>
            </a:r>
            <a:r>
              <a:rPr lang="ru-RU" sz="1200" b="0" baseline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руб</a:t>
            </a:r>
            <a:r>
              <a:rPr lang="ru-RU" sz="1200" b="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/чел), либо каждый человек вписывает сам свою сумму. Тогда формулировку в реестре можете подправить </a:t>
            </a:r>
            <a:r>
              <a:rPr lang="ru-RU" sz="120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«</a:t>
            </a:r>
            <a:r>
              <a:rPr lang="ru-RU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Согласен/не согласен осуществить вклад на реализацию народного проекта</a:t>
            </a:r>
            <a:r>
              <a:rPr lang="ru-RU" sz="1200" b="0" dirty="0" smtClean="0">
                <a:effectLst/>
                <a:latin typeface="+mj-lt"/>
                <a:ea typeface="+mj-ea"/>
                <a:cs typeface="+mj-cs"/>
                <a:sym typeface="Calibri"/>
              </a:rPr>
              <a:t>».</a:t>
            </a:r>
          </a:p>
          <a:p>
            <a:pPr marL="228600" marR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buAutoNum type="arabicPeriod"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По</a:t>
            </a:r>
            <a:r>
              <a:rPr lang="ru-RU" sz="1200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информации Министерства энергетики, ЖКХ и тарифов РК такие проекты возможно реализовать в рамках НБ только </a:t>
            </a:r>
            <a:r>
              <a:rPr lang="ru-RU" sz="1200" b="0" i="0" u="none" strike="noStrike" baseline="0" dirty="0" smtClean="0">
                <a:latin typeface="+mj-lt"/>
                <a:ea typeface="+mj-ea"/>
                <a:cs typeface="+mj-cs"/>
                <a:sym typeface="Calibri"/>
              </a:rPr>
              <a:t>при наличии решения собственников помещений в многоквартирном доме, дворовая территория которого благоустраивается, о принятии созданного в результате благоустройства имущества в состав общего имущества многоквартирного дома. В этой связи в постановление № 252 в ближайшее время будут внесены изменения в части корректировки пакета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u="sng" dirty="0" smtClean="0">
                <a:effectLst/>
                <a:latin typeface="+mj-lt"/>
                <a:ea typeface="+mj-ea"/>
                <a:cs typeface="+mj-cs"/>
                <a:sym typeface="Calibri"/>
              </a:rPr>
              <a:t>МО ГО «Сыктывкар», «Ухта», МО МР «Сосногорск», «Корткеросский», «Прилузский», «Сысольский», «Сыктывдинский», «Усть-Куломский»</a:t>
            </a:r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 обеспечить участие в заседании комиссии по утверждению перечней представителя Проектного центра инициативного бюджетирования. </a:t>
            </a:r>
          </a:p>
          <a:p>
            <a:r>
              <a:rPr lang="ru-RU" sz="1200" dirty="0" smtClean="0">
                <a:effectLst/>
                <a:latin typeface="+mj-lt"/>
                <a:ea typeface="+mj-ea"/>
                <a:cs typeface="+mj-cs"/>
                <a:sym typeface="Calibri"/>
              </a:rPr>
              <a:t>А также </a:t>
            </a:r>
            <a:r>
              <a:rPr lang="ru-RU" sz="1200" b="1" u="sng" dirty="0" smtClean="0">
                <a:effectLst/>
                <a:latin typeface="+mj-lt"/>
                <a:ea typeface="+mj-ea"/>
                <a:cs typeface="+mj-cs"/>
                <a:sym typeface="Calibri"/>
              </a:rPr>
              <a:t>МО МР «Ижемский», «Княжпогостский», «Троицко-Печорский»</a:t>
            </a:r>
            <a:r>
              <a:rPr lang="ru-RU" sz="1200" b="1" u="sng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200" b="0" u="non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как </a:t>
            </a:r>
            <a:r>
              <a:rPr lang="ru-RU" sz="1200" b="0" u="none" baseline="0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пилотники</a:t>
            </a:r>
            <a:r>
              <a:rPr lang="ru-RU" sz="1200" b="0" u="non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по проекту «Бюджет и МЫ!».</a:t>
            </a:r>
          </a:p>
          <a:p>
            <a:endParaRPr lang="ru-RU" sz="1200" b="0" u="none" baseline="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0" u="none" dirty="0" smtClean="0">
                <a:effectLst/>
                <a:latin typeface="+mj-lt"/>
                <a:ea typeface="+mj-ea"/>
                <a:cs typeface="+mj-cs"/>
                <a:sym typeface="Calibri"/>
              </a:rPr>
              <a:t>Итоговые реестры подписей по каждому предложенному проекту даем возможность доработать, </a:t>
            </a:r>
            <a:r>
              <a:rPr lang="ru-RU" sz="1200" b="0" u="none" dirty="0" err="1" smtClean="0">
                <a:effectLst/>
                <a:latin typeface="+mj-lt"/>
                <a:ea typeface="+mj-ea"/>
                <a:cs typeface="+mj-cs"/>
                <a:sym typeface="Calibri"/>
              </a:rPr>
              <a:t>дособирать</a:t>
            </a:r>
            <a:r>
              <a:rPr lang="ru-RU" sz="1200" b="0" u="none" dirty="0" smtClean="0">
                <a:effectLst/>
                <a:latin typeface="+mj-lt"/>
                <a:ea typeface="+mj-ea"/>
                <a:cs typeface="+mj-cs"/>
                <a:sym typeface="Calibri"/>
              </a:rPr>
              <a:t> до 15 мая. </a:t>
            </a:r>
          </a:p>
          <a:p>
            <a:endParaRPr lang="ru-RU" sz="1200" b="0" u="none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ru-RU" sz="1200" b="1" u="none" dirty="0" smtClean="0">
                <a:effectLst/>
                <a:latin typeface="+mj-lt"/>
                <a:ea typeface="+mj-ea"/>
                <a:cs typeface="+mj-cs"/>
                <a:sym typeface="Calibri"/>
              </a:rPr>
              <a:t>ВОПРОС ГО «ИНТА»: </a:t>
            </a:r>
            <a:r>
              <a:rPr lang="ru-RU" sz="1200" b="0" u="none" dirty="0" smtClean="0">
                <a:effectLst/>
                <a:latin typeface="+mj-lt"/>
                <a:ea typeface="+mj-ea"/>
                <a:cs typeface="+mj-cs"/>
                <a:sym typeface="Calibri"/>
              </a:rPr>
              <a:t>Сбор подписей граждан в поддержку народного проекта может быть только ДО собрания или возможен сбор подписей и после него? </a:t>
            </a:r>
          </a:p>
          <a:p>
            <a:r>
              <a:rPr lang="ru-RU" sz="1200" b="0" u="none" dirty="0" smtClean="0">
                <a:effectLst/>
                <a:latin typeface="+mj-lt"/>
                <a:ea typeface="+mj-ea"/>
                <a:cs typeface="+mj-cs"/>
                <a:sym typeface="Calibri"/>
              </a:rPr>
              <a:t>ОТВЕТ: Установлена норма: В случае проведения органом местного самоуправления анкетирования, опроса или выявления мнения граждан в иных формах, прилагаются результаты проведенного анкетирования, опроса, выявления мнения граждан в иных формах. Нет ни слова о сроках сбора подписей. Можно</a:t>
            </a:r>
            <a:r>
              <a:rPr lang="ru-RU" sz="1200" b="0" u="non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 и до собрания и после. Но настраиваю на то, что исключительно в рамках </a:t>
            </a:r>
            <a:r>
              <a:rPr lang="en-US" sz="1200" b="0" u="non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I </a:t>
            </a:r>
            <a:r>
              <a:rPr lang="ru-RU" sz="1200" b="0" u="none" baseline="0" dirty="0" smtClean="0">
                <a:effectLst/>
                <a:latin typeface="+mj-lt"/>
                <a:ea typeface="+mj-ea"/>
                <a:cs typeface="+mj-cs"/>
                <a:sym typeface="Calibri"/>
              </a:rPr>
              <a:t>этапа. </a:t>
            </a:r>
            <a:endParaRPr lang="ru-RU" sz="1200" b="0" u="none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sz="1200" b="0" u="none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sz="1200" b="0" u="non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сейчас вы должны приступить к информированию жителей!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информирование должно проходить с использованием официального логотипа</a:t>
            </a:r>
            <a:r>
              <a:rPr lang="ru-RU" baseline="0" dirty="0" smtClean="0"/>
              <a:t> НБ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</a:t>
            </a:r>
            <a:r>
              <a:rPr lang="ru-RU" baseline="0" dirty="0" smtClean="0"/>
              <a:t> методы информирования использовать, в любом случае решать вам на местах, но надо </a:t>
            </a:r>
            <a:r>
              <a:rPr lang="ru-RU" sz="1200" dirty="0" smtClean="0"/>
              <a:t>учиться использовать новое</a:t>
            </a:r>
            <a:r>
              <a:rPr lang="ru-RU" sz="1200" baseline="0" dirty="0" smtClean="0"/>
              <a:t>, ес</a:t>
            </a:r>
            <a:r>
              <a:rPr lang="ru-RU" sz="1200" dirty="0" smtClean="0"/>
              <a:t>ли старые способы не принесли должного</a:t>
            </a:r>
            <a:r>
              <a:rPr lang="ru-RU" sz="1200" baseline="0" dirty="0" smtClean="0"/>
              <a:t> результата.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Текст 92"/>
          <p:cNvSpPr>
            <a:spLocks noGrp="1"/>
          </p:cNvSpPr>
          <p:nvPr>
            <p:ph type="body" sz="quarter" idx="13"/>
          </p:nvPr>
        </p:nvSpPr>
        <p:spPr>
          <a:xfrm>
            <a:off x="2248523" y="110584"/>
            <a:ext cx="6427933" cy="472236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88035" indent="-288035" defTabSz="768095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2688"/>
            </a:pPr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616149" y="1804239"/>
            <a:ext cx="7911704" cy="89743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6149" y="1121788"/>
            <a:ext cx="2487812" cy="3090792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342900" indent="-342900">
              <a:lnSpc>
                <a:spcPct val="100000"/>
              </a:lnSpc>
              <a:spcBef>
                <a:spcPts val="300"/>
              </a:spcBef>
              <a:buSzPct val="100000"/>
              <a:buFont typeface="Arial"/>
              <a:buChar char="•"/>
              <a:defRPr sz="1300">
                <a:solidFill>
                  <a:srgbClr val="FF1621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  <a:lvl2pPr marL="742950" indent="-285750">
              <a:lnSpc>
                <a:spcPct val="100000"/>
              </a:lnSpc>
              <a:spcBef>
                <a:spcPts val="300"/>
              </a:spcBef>
              <a:buFont typeface="Arial"/>
              <a:defRPr sz="1300">
                <a:solidFill>
                  <a:srgbClr val="FF1621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buFont typeface="Arial"/>
              <a:defRPr sz="1300">
                <a:solidFill>
                  <a:srgbClr val="FF1621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3pPr>
            <a:lvl4pPr marL="1600200" indent="-228600">
              <a:lnSpc>
                <a:spcPct val="100000"/>
              </a:lnSpc>
              <a:spcBef>
                <a:spcPts val="300"/>
              </a:spcBef>
              <a:buFont typeface="Arial"/>
              <a:defRPr sz="1300">
                <a:solidFill>
                  <a:srgbClr val="FF1621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4pPr>
            <a:lvl5pPr marL="2057400" indent="-228600">
              <a:lnSpc>
                <a:spcPct val="100000"/>
              </a:lnSpc>
              <a:spcBef>
                <a:spcPts val="300"/>
              </a:spcBef>
              <a:buFont typeface="Arial"/>
              <a:defRPr sz="1300">
                <a:solidFill>
                  <a:srgbClr val="FF1621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7758" y="4933060"/>
            <a:ext cx="358412" cy="350660"/>
          </a:xfrm>
          <a:prstGeom prst="rect">
            <a:avLst/>
          </a:prstGeom>
        </p:spPr>
        <p:txBody>
          <a:bodyPr anchor="t"/>
          <a:lstStyle>
            <a:lvl1pPr>
              <a:defRPr sz="1800" b="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13"/>
          <p:cNvSpPr/>
          <p:nvPr/>
        </p:nvSpPr>
        <p:spPr>
          <a:xfrm flipH="1" flipV="1">
            <a:off x="2268000" y="621445"/>
            <a:ext cx="6876000" cy="18002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1283445">
              <a:defRPr sz="23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1518" y="4876005"/>
            <a:ext cx="8424939" cy="216026"/>
          </a:xfrm>
          <a:prstGeom prst="rect">
            <a:avLst/>
          </a:prstGeom>
        </p:spPr>
        <p:txBody>
          <a:bodyPr lIns="45718" tIns="45718" rIns="45718" bIns="45718"/>
          <a:lstStyle>
            <a:lvl1pPr defTabSz="685800">
              <a:defRPr>
                <a:latin typeface="+mj-lt"/>
                <a:ea typeface="+mj-ea"/>
                <a:cs typeface="+mj-cs"/>
                <a:sym typeface="Calibri"/>
              </a:defRPr>
            </a:lvl1pPr>
            <a:lvl2pPr marL="419100" indent="-76200" defTabSz="685800"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2pPr>
            <a:lvl3pPr marL="777240" indent="-91440" defTabSz="685800">
              <a:defRPr>
                <a:latin typeface="+mj-lt"/>
                <a:ea typeface="+mj-ea"/>
                <a:cs typeface="+mj-cs"/>
                <a:sym typeface="Calibri"/>
              </a:defRPr>
            </a:lvl3pPr>
            <a:lvl4pPr marL="1134207" indent="-105507" defTabSz="685800"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4pPr>
            <a:lvl5pPr marL="1477107" indent="-105507" defTabSz="685800"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Прямоугольник 16"/>
          <p:cNvSpPr/>
          <p:nvPr/>
        </p:nvSpPr>
        <p:spPr>
          <a:xfrm>
            <a:off x="2850" y="-1013"/>
            <a:ext cx="9141153" cy="53923"/>
          </a:xfrm>
          <a:prstGeom prst="rect">
            <a:avLst/>
          </a:prstGeom>
          <a:solidFill>
            <a:srgbClr val="E62B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1125212">
              <a:defRPr sz="23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81" name="Текст 92"/>
          <p:cNvSpPr>
            <a:spLocks noGrp="1"/>
          </p:cNvSpPr>
          <p:nvPr>
            <p:ph type="body" sz="quarter" idx="13"/>
          </p:nvPr>
        </p:nvSpPr>
        <p:spPr>
          <a:xfrm>
            <a:off x="2248523" y="101061"/>
            <a:ext cx="6427934" cy="472237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88035" indent="-288035" defTabSz="768095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  <a:defRPr sz="2688"/>
            </a:pPr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378"/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395288" y="4876005"/>
            <a:ext cx="8281169" cy="20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2849" y="-1013"/>
            <a:ext cx="9141153" cy="53923"/>
          </a:xfrm>
          <a:prstGeom prst="rect">
            <a:avLst/>
          </a:prstGeom>
          <a:solidFill>
            <a:srgbClr val="E62B2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1125240"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" name="Прямоугольник 7"/>
          <p:cNvSpPr/>
          <p:nvPr/>
        </p:nvSpPr>
        <p:spPr>
          <a:xfrm flipH="1" flipV="1">
            <a:off x="2345368" y="615444"/>
            <a:ext cx="6804002" cy="24002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1283545"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370012" y="1028700"/>
            <a:ext cx="7315201" cy="163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465" y="4882810"/>
            <a:ext cx="217149" cy="20241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842" marR="0" indent="-81642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90600" marR="0" indent="-762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463038" marR="0" indent="-91438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920238" marR="0" indent="-91438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377439" marR="0" indent="-91439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834639" marR="0" indent="-91439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291839" marR="0" indent="-91439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749039" marR="0" indent="-91439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nb_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001_Администрация_главы_РК\Управление по развитию территорий\Королева\Фотобанк\Собрания\19.03.19 Сосногорск ДД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/>
          <p:nvPr/>
        </p:nvSpPr>
        <p:spPr>
          <a:xfrm rot="19980000" flipH="1">
            <a:off x="-503471" y="-996331"/>
            <a:ext cx="6294031" cy="4702943"/>
          </a:xfrm>
          <a:prstGeom prst="roundRect">
            <a:avLst/>
          </a:prstGeom>
          <a:solidFill>
            <a:srgbClr val="4455D4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Gotham Book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08" y="-689"/>
            <a:ext cx="9138028" cy="5143500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694021"/>
            <a:ext cx="7491710" cy="130036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ts val="315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Gotham Bold" pitchFamily="50" charset="0"/>
              </a:rPr>
              <a:t>ОРГАНИЗАЦИЯ И ПРОВЕДЕНИЕ СОБРАНИЙ ГРАЖДАН </a:t>
            </a:r>
          </a:p>
          <a:p>
            <a:pPr>
              <a:lnSpc>
                <a:spcPts val="3150"/>
              </a:lnSpc>
            </a:pPr>
            <a:r>
              <a:rPr lang="ru-RU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Gotham Bold" pitchFamily="50" charset="0"/>
              </a:rPr>
              <a:t>В РАМКАХ НБ-2021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Gotham Bold" pitchFamily="50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0" y="4408855"/>
            <a:ext cx="2152940" cy="503970"/>
          </a:xfrm>
          <a:prstGeom prst="rect">
            <a:avLst/>
          </a:prstGeom>
          <a:solidFill>
            <a:srgbClr val="92D050">
              <a:alpha val="86667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lIns="0" tIns="0" rIns="0" bIns="0"/>
          <a:lstStyle/>
          <a:p>
            <a:pPr algn="ctr"/>
            <a:endParaRPr lang="en-US" sz="3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475" y="4440440"/>
            <a:ext cx="1238178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ru-RU" sz="1200" b="1" dirty="0" smtClean="0">
                <a:solidFill>
                  <a:srgbClr val="FFFFFF"/>
                </a:solidFill>
                <a:ea typeface="Apex New Ultra Italic" pitchFamily="50" charset="0"/>
                <a:cs typeface="Arial"/>
              </a:rPr>
              <a:t>РЕСПУБЛИКА </a:t>
            </a:r>
            <a:br>
              <a:rPr lang="ru-RU" sz="1200" b="1" dirty="0" smtClean="0">
                <a:solidFill>
                  <a:srgbClr val="FFFFFF"/>
                </a:solidFill>
                <a:ea typeface="Apex New Ultra Italic" pitchFamily="50" charset="0"/>
                <a:cs typeface="Arial"/>
              </a:rPr>
            </a:br>
            <a:r>
              <a:rPr lang="ru-RU" sz="1200" b="1" dirty="0" smtClean="0">
                <a:solidFill>
                  <a:srgbClr val="FFFFFF"/>
                </a:solidFill>
                <a:ea typeface="Apex New Ultra Italic" pitchFamily="50" charset="0"/>
                <a:cs typeface="Arial"/>
              </a:rPr>
              <a:t>КОМИ</a:t>
            </a:r>
            <a:endParaRPr lang="en-US" sz="1200" b="1" dirty="0">
              <a:solidFill>
                <a:srgbClr val="FFFFFF"/>
              </a:solidFill>
              <a:ea typeface="Apex New Ultra Italic" pitchFamily="50" charset="0"/>
              <a:cs typeface="Arial"/>
            </a:endParaRPr>
          </a:p>
        </p:txBody>
      </p:sp>
      <p:pic>
        <p:nvPicPr>
          <p:cNvPr id="14" name="Picture 8" descr="ÐÐ°ÑÑÐ¸Ð½ÐºÐ¸ Ð¿Ð¾ Ð·Ð°Ð¿ÑÐ¾ÑÑ ÑÐµÑÐ¿ÑÐ±Ð»Ð¸ÐºÐ° ÐºÐ¾Ð¼Ð¸ Ð¿Ð°Ð·Ð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7" l="3974" r="97517">
                        <a14:foregroundMark x1="79139" y1="45906" x2="79139" y2="45906"/>
                        <a14:foregroundMark x1="48841" y1="66005" x2="48841" y2="66005"/>
                        <a14:foregroundMark x1="57119" y1="29777" x2="57119" y2="29777"/>
                        <a14:backgroundMark x1="69702" y1="29777" x2="69702" y2="29777"/>
                        <a14:backgroundMark x1="58113" y1="35236" x2="58113" y2="35236"/>
                        <a14:backgroundMark x1="48841" y1="15136" x2="48841" y2="15136"/>
                        <a14:backgroundMark x1="64735" y1="67494" x2="64735" y2="67494"/>
                        <a14:backgroundMark x1="66887" y1="47395" x2="66887" y2="47395"/>
                        <a14:backgroundMark x1="67715" y1="44417" x2="67715" y2="44417"/>
                        <a14:backgroundMark x1="67715" y1="44417" x2="67715" y2="44417"/>
                        <a14:backgroundMark x1="69205" y1="36725" x2="69205" y2="36725"/>
                        <a14:backgroundMark x1="62086" y1="46154" x2="62086" y2="46154"/>
                        <a14:backgroundMark x1="59603" y1="56079" x2="59603" y2="56079"/>
                        <a14:backgroundMark x1="59106" y1="62779" x2="59106" y2="62779"/>
                        <a14:backgroundMark x1="59768" y1="68734" x2="59768" y2="68734"/>
                        <a14:backgroundMark x1="59768" y1="68734" x2="59768" y2="68734"/>
                        <a14:backgroundMark x1="61093" y1="81141" x2="61093" y2="81141"/>
                        <a14:backgroundMark x1="63742" y1="88337" x2="63742" y2="88337"/>
                        <a14:backgroundMark x1="63742" y1="88337" x2="63742" y2="88337"/>
                        <a14:backgroundMark x1="54636" y1="44417" x2="54636" y2="44417"/>
                        <a14:backgroundMark x1="68709" y1="58313" x2="68709" y2="58313"/>
                        <a14:backgroundMark x1="70364" y1="62283" x2="70364" y2="62283"/>
                        <a14:backgroundMark x1="67219" y1="69479" x2="67219" y2="69479"/>
                        <a14:backgroundMark x1="67219" y1="69479" x2="67219" y2="69479"/>
                        <a14:backgroundMark x1="69536" y1="75434" x2="69536" y2="75434"/>
                        <a14:backgroundMark x1="69536" y1="75434" x2="69536" y2="75434"/>
                        <a14:backgroundMark x1="70033" y1="41439" x2="70033" y2="41439"/>
                        <a14:backgroundMark x1="70033" y1="41439" x2="70033" y2="41439"/>
                        <a14:backgroundMark x1="70033" y1="41439" x2="70033" y2="41439"/>
                        <a14:backgroundMark x1="67384" y1="40695" x2="67384" y2="40695"/>
                        <a14:backgroundMark x1="67384" y1="40695" x2="67384" y2="40695"/>
                        <a14:backgroundMark x1="67384" y1="41439" x2="67384" y2="41439"/>
                        <a14:backgroundMark x1="67384" y1="41439" x2="67384" y2="41439"/>
                        <a14:backgroundMark x1="66556" y1="38958" x2="66556" y2="38958"/>
                        <a14:backgroundMark x1="66556" y1="38958" x2="66556" y2="38958"/>
                        <a14:backgroundMark x1="64735" y1="44665" x2="64735" y2="44665"/>
                        <a14:backgroundMark x1="64735" y1="44665" x2="64735" y2="44665"/>
                        <a14:backgroundMark x1="69536" y1="55087" x2="69536" y2="55087"/>
                        <a14:backgroundMark x1="69536" y1="55087" x2="69536" y2="55087"/>
                        <a14:backgroundMark x1="68709" y1="68734" x2="68709" y2="68734"/>
                        <a14:backgroundMark x1="68709" y1="68734" x2="68709" y2="68734"/>
                        <a14:backgroundMark x1="68709" y1="52357" x2="68709" y2="52357"/>
                        <a14:backgroundMark x1="68709" y1="52357" x2="68709" y2="52357"/>
                        <a14:backgroundMark x1="70530" y1="56824" x2="70530" y2="56824"/>
                        <a14:backgroundMark x1="70530" y1="56824" x2="70530" y2="56824"/>
                        <a14:backgroundMark x1="71026" y1="51861" x2="71026" y2="51861"/>
                        <a14:backgroundMark x1="71192" y1="51613" x2="71192" y2="51613"/>
                        <a14:backgroundMark x1="70199" y1="47891" x2="70199" y2="47891"/>
                        <a14:backgroundMark x1="70199" y1="47891" x2="70199" y2="47891"/>
                        <a14:backgroundMark x1="70861" y1="49876" x2="70861" y2="49876"/>
                        <a14:backgroundMark x1="70861" y1="49876" x2="70861" y2="49876"/>
                        <a14:backgroundMark x1="59768" y1="70720" x2="59768" y2="70720"/>
                        <a14:backgroundMark x1="56788" y1="71712" x2="56788" y2="71712"/>
                        <a14:backgroundMark x1="56788" y1="71712" x2="56788" y2="71712"/>
                        <a14:backgroundMark x1="55795" y1="82382" x2="55795" y2="82382"/>
                        <a14:backgroundMark x1="55795" y1="82382" x2="55795" y2="82382"/>
                        <a14:backgroundMark x1="69536" y1="60546" x2="69536" y2="60546"/>
                        <a14:backgroundMark x1="69536" y1="60546" x2="69536" y2="60546"/>
                        <a14:backgroundMark x1="53477" y1="49876" x2="53477" y2="49876"/>
                        <a14:backgroundMark x1="53477" y1="49876" x2="53477" y2="498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331"/>
          <a:stretch/>
        </p:blipFill>
        <p:spPr bwMode="auto">
          <a:xfrm>
            <a:off x="228116" y="4307514"/>
            <a:ext cx="644034" cy="704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66;p15"/>
          <p:cNvSpPr/>
          <p:nvPr/>
        </p:nvSpPr>
        <p:spPr>
          <a:xfrm>
            <a:off x="185922" y="4292777"/>
            <a:ext cx="736553" cy="73655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 dirty="0"/>
          </a:p>
        </p:txBody>
      </p:sp>
      <p:sp>
        <p:nvSpPr>
          <p:cNvPr id="7" name="Rectangle 3"/>
          <p:cNvSpPr txBox="1"/>
          <p:nvPr/>
        </p:nvSpPr>
        <p:spPr>
          <a:xfrm>
            <a:off x="3623319" y="4772971"/>
            <a:ext cx="190740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 b="1">
                <a:solidFill>
                  <a:srgbClr val="D631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400" dirty="0" smtClean="0">
                <a:solidFill>
                  <a:srgbClr val="3366CC"/>
                </a:solidFill>
              </a:rPr>
              <a:t>Сыктывкар</a:t>
            </a:r>
            <a:endParaRPr lang="ru-RU" sz="14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25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форме информировать жителей?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U:\001_Администрация_главы_РК\Управление по развитию территорий\Королева\Фотобанк\Собрания\Шошка_чемоданкич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11" y="725521"/>
            <a:ext cx="2599110" cy="34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34197" y="725521"/>
            <a:ext cx="2168224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СЫКТЫВДИНСКИЙ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Picture 4" descr="U:\001_Администрация_главы_РК\Управление по развитию территорий\Королева\Народный бюджет 2019-2020\Собрания\Сыктывкар\27.02.19 Сыкт-р, Шк.искусств\Анкета в В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70"/>
            <a:ext cx="3708324" cy="42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U:\001_Администрация_главы_РК\Управление по развитию территорий\Королева\Народный бюджет 2019-2020\Собрания\Ижемский\20.02.19 Кельчиюр\Опрос в В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64259"/>
            <a:ext cx="2826661" cy="45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66180" y="573253"/>
            <a:ext cx="1413331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ИЖЕМСКИЙ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9074" y="1003423"/>
            <a:ext cx="1562100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СЫКТЫВКАР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32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О чём информировать?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940" y="685800"/>
            <a:ext cx="8892558" cy="44071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2000" dirty="0" smtClean="0"/>
              <a:t>- Формы участия населения в НБ (предложение своего проекта, обсуждение, голосование, финансовый и материально-технический вклад, инициативная группа, подготовка заявки, общественный контроль за реализацией)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Почему жителям выгодно участие в </a:t>
            </a:r>
          </a:p>
          <a:p>
            <a:pPr algn="l" hangingPunct="1"/>
            <a:r>
              <a:rPr lang="ru-RU" sz="2000" dirty="0" smtClean="0"/>
              <a:t>НБ (решение каких проблем возможно?</a:t>
            </a:r>
          </a:p>
          <a:p>
            <a:pPr algn="l" hangingPunct="1"/>
            <a:r>
              <a:rPr lang="ru-RU" sz="2000" dirty="0" smtClean="0"/>
              <a:t>какие проблемы уже решили?)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Зачем нужен вклад жителей и</a:t>
            </a:r>
          </a:p>
          <a:p>
            <a:pPr algn="l" hangingPunct="1"/>
            <a:r>
              <a:rPr lang="ru-RU" sz="2000" dirty="0" smtClean="0"/>
              <a:t>предпринимателей («свой» объект, </a:t>
            </a:r>
          </a:p>
          <a:p>
            <a:pPr algn="l" hangingPunct="1"/>
            <a:r>
              <a:rPr lang="ru-RU" sz="2000" dirty="0" smtClean="0"/>
              <a:t>причастность + повышение шансов на </a:t>
            </a:r>
          </a:p>
          <a:p>
            <a:pPr algn="l" hangingPunct="1"/>
            <a:r>
              <a:rPr lang="ru-RU" sz="2000" dirty="0" smtClean="0"/>
              <a:t>победу)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Дата, время и место проведения </a:t>
            </a:r>
          </a:p>
          <a:p>
            <a:pPr algn="l" hangingPunct="1"/>
            <a:r>
              <a:rPr lang="ru-RU" sz="2000" dirty="0" smtClean="0"/>
              <a:t>собрания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Задачи собрания (отбор приоритетных </a:t>
            </a:r>
          </a:p>
          <a:p>
            <a:pPr algn="l" hangingPunct="1"/>
            <a:r>
              <a:rPr lang="ru-RU" sz="2000" dirty="0" smtClean="0"/>
              <a:t>проектов)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Этапы и сроки реализации НБ</a:t>
            </a:r>
            <a:endParaRPr lang="ru-RU" sz="2800" dirty="0"/>
          </a:p>
        </p:txBody>
      </p:sp>
      <p:pic>
        <p:nvPicPr>
          <p:cNvPr id="6146" name="Picture 2" descr="U:\001_Администрация_главы_РК\Управление по развитию территорий\Королева\Народный бюджет 2019-2020\Собрания\Усть-Куломский\19.03.19 Югыдъяг\анон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674655"/>
            <a:ext cx="3962400" cy="34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47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 rot="5400000">
            <a:off x="5857601" y="1131172"/>
            <a:ext cx="895702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177481" y="1131172"/>
            <a:ext cx="895702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собрания?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76" y="827580"/>
            <a:ext cx="3042406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изучить общественное мнение (ОМ)?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465" y="827580"/>
            <a:ext cx="3609974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Нужна ли предварительная оценка возможных проектов?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068" y="1672860"/>
            <a:ext cx="3743010" cy="31354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Предварительные собрания (по месту жительства,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трудовых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коллективах, общественных организациях…)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Предварительные опросы и сбор предложений («чемоданчики НБ», анкетирование, интервью, на сайтах,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Творческие конкурсы (детские рисунки, макеты, электронные презентации и пр.)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4274" y="1636531"/>
            <a:ext cx="5419725" cy="34879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 hangingPunct="1">
              <a:spcBef>
                <a:spcPct val="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перечень проблем/ проектов по результатам изучения ОМ;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Оценить соответствие проектов направлениям НБ, полномочиям МО;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Убедиться, что объекты находятся в муниципальной собственности;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Определить объем требуемого финансирования; 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Определить реалистичность реализации проектов (приемлемые технические решения с учетом состояния объектов, объем и стоимость работ, сроки);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Изучить возможность решить проблему в рамках других проектов / программ;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Оценить возможность функционирования объекта на долгосрочный период.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66948" y="1132023"/>
            <a:ext cx="1194450" cy="657934"/>
          </a:xfrm>
          <a:prstGeom prst="straightConnector1">
            <a:avLst/>
          </a:prstGeom>
          <a:noFill/>
          <a:ln w="76200" cap="flat">
            <a:solidFill>
              <a:srgbClr val="00B05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Овальная выноска 18"/>
          <p:cNvSpPr/>
          <p:nvPr/>
        </p:nvSpPr>
        <p:spPr>
          <a:xfrm>
            <a:off x="6838950" y="346923"/>
            <a:ext cx="2257425" cy="476066"/>
          </a:xfrm>
          <a:prstGeom prst="wedgeEllipseCallout">
            <a:avLst>
              <a:gd name="adj1" fmla="val -31845"/>
              <a:gd name="adj2" fmla="val 70064"/>
            </a:avLst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</a:rPr>
              <a:t>БЕЗУСЛОВНО</a:t>
            </a:r>
            <a:r>
              <a:rPr lang="ru-RU" sz="1100" b="1" dirty="0" smtClean="0">
                <a:solidFill>
                  <a:srgbClr val="FF0000"/>
                </a:solidFill>
              </a:rPr>
              <a:t>!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0758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документов по итогам собрания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4615" y="801721"/>
            <a:ext cx="8892558" cy="42655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 hangingPunct="1">
              <a:spcBef>
                <a:spcPct val="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Протокол собрания</a:t>
            </a:r>
          </a:p>
          <a:p>
            <a:pPr marL="342900" lvl="0" indent="-342900" algn="l" hangingPunct="1">
              <a:spcBef>
                <a:spcPct val="0"/>
              </a:spcBef>
              <a:buAutoNum type="arabicPeriod"/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Реестр подписей в поддержку проекта в рамках проведенного собрания: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проекта отдельно!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лист регистрации! </a:t>
            </a:r>
          </a:p>
          <a:p>
            <a:pPr lvl="0" hangingPunct="1">
              <a:spcBef>
                <a:spcPct val="0"/>
              </a:spcBef>
              <a:defRPr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 Результаты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анкетирования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опроса, выявления мнения граждан в иных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формах с целью сбора дополнительных подписей: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форме реестра подписей</a:t>
            </a: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от инициативной группы, которая занималась сбором подписей (сроки проведения, каким способом, сколько жителей охвачено, сколько подписей в поддержку, какой финансовый вклад) </a:t>
            </a:r>
          </a:p>
          <a:p>
            <a:pPr lvl="0" algn="l" hangingPunct="1">
              <a:spcBef>
                <a:spcPct val="0"/>
              </a:spcBef>
              <a:defRPr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Фото качественное (обязательно!) и видеосъёмка (по возможности)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hangingPunct="1">
              <a:spcBef>
                <a:spcPct val="0"/>
              </a:spcBef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5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8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Почему важно качественное информирование?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U:\001_Администрация_главы_РК\Управление по развитию территорий\Королева\Народный бюджет 2019-2020\Собрания\Ижемский\08.02.19 Сизябск\08.02 Сизябск ф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48" y="659658"/>
            <a:ext cx="3507300" cy="23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:\001_Администрация_главы_РК\Управление по развитию территорий\Королева\Народный бюджет 2019-2020\Собрания\Ижемский\08.02.19 Сизябск\08.02 Сизябск ф.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6" y="2776340"/>
            <a:ext cx="3498850" cy="23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775143" y="1403332"/>
            <a:ext cx="1791405" cy="53976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U:\001_Администрация_главы_РК\Управление по развитию территорий\Королева\Народный бюджет 2019-2020\Собрания\Ижемский\07.02.19 Сизябск, д.Бакур\Анонс собранияВ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801721"/>
            <a:ext cx="4532367" cy="413612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48773" y="699565"/>
            <a:ext cx="1686975" cy="523220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ИЖЕМСКИЙ, </a:t>
            </a:r>
            <a:r>
              <a:rPr lang="ru-RU" sz="1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с.Сизябск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50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этап – фундамент будущего проекта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615" y="801721"/>
            <a:ext cx="8892558" cy="434177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2800" dirty="0" smtClean="0"/>
              <a:t>1. Набрать максимум баллов по критериям вовлеченности жителей в проект (критерий Отраслевого заключения 5.1, 5.2, 7.2, 8)</a:t>
            </a:r>
          </a:p>
          <a:p>
            <a:pPr algn="l" hangingPunct="1"/>
            <a:endParaRPr lang="ru-RU" sz="2800" dirty="0" smtClean="0"/>
          </a:p>
          <a:p>
            <a:pPr algn="l" hangingPunct="1"/>
            <a:r>
              <a:rPr lang="ru-RU" sz="2800" b="1" dirty="0" smtClean="0">
                <a:solidFill>
                  <a:srgbClr val="FF0000"/>
                </a:solidFill>
              </a:rPr>
              <a:t>! А каждый балл очень важен для победы заявки в отборе</a:t>
            </a:r>
          </a:p>
          <a:p>
            <a:pPr algn="l" hangingPunct="1"/>
            <a:r>
              <a:rPr lang="ru-RU" sz="2800" b="1" dirty="0" smtClean="0">
                <a:solidFill>
                  <a:srgbClr val="FF0000"/>
                </a:solidFill>
              </a:rPr>
              <a:t>  </a:t>
            </a:r>
          </a:p>
          <a:p>
            <a:pPr algn="l" hangingPunct="1"/>
            <a:r>
              <a:rPr lang="ru-RU" sz="2800" dirty="0" smtClean="0"/>
              <a:t>2. Выбрать наиболее приоритетную проблему (избежать дальнейшего негатива населения, писем в  вышестоящие органы)</a:t>
            </a:r>
          </a:p>
          <a:p>
            <a:pPr algn="l" hangingPunct="1"/>
            <a:endParaRPr lang="ru-RU" sz="2800" dirty="0" smtClean="0"/>
          </a:p>
          <a:p>
            <a:pPr algn="l" hangingPunct="1"/>
            <a:r>
              <a:rPr lang="ru-RU" sz="2800" dirty="0" smtClean="0"/>
              <a:t>3. Обеспечить необходимый сбор средств с жителей в случае победы проекта (ежегодно есть примеры, когда проект победил, а средства не могут собрать)</a:t>
            </a:r>
          </a:p>
          <a:p>
            <a:pPr algn="l" hangingPunct="1"/>
            <a:endParaRPr lang="ru-RU" sz="2800" dirty="0" smtClean="0"/>
          </a:p>
          <a:p>
            <a:pPr algn="l" hangingPunct="1"/>
            <a:r>
              <a:rPr lang="ru-RU" sz="2800" dirty="0" smtClean="0"/>
              <a:t>4. Обеспечить участие жителей в работах по проекту</a:t>
            </a:r>
          </a:p>
          <a:p>
            <a:pPr algn="l" hangingPunct="1"/>
            <a:endParaRPr lang="ru-RU" sz="2800" dirty="0" smtClean="0"/>
          </a:p>
          <a:p>
            <a:pPr algn="l" hangingPunct="1"/>
            <a:r>
              <a:rPr lang="ru-RU" sz="2800" dirty="0" smtClean="0"/>
              <a:t>5. Обеспечить сохранность объекта за счет более обширного осознания жителями своей принадлежности к проекту </a:t>
            </a:r>
          </a:p>
        </p:txBody>
      </p:sp>
    </p:spTree>
    <p:extLst>
      <p:ext uri="{BB962C8B-B14F-4D97-AF65-F5344CB8AC3E}">
        <p14:creationId xmlns:p14="http://schemas.microsoft.com/office/powerpoint/2010/main" val="247888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этап – фундамент будущего проекта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pic>
        <p:nvPicPr>
          <p:cNvPr id="2050" name="Picture 2" descr="Картинки по запросу &quot;желай делай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704850"/>
            <a:ext cx="44069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0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Новое </a:t>
            </a:r>
            <a:r>
              <a:rPr lang="ru-RU" dirty="0">
                <a:solidFill>
                  <a:schemeClr val="tx1"/>
                </a:solidFill>
              </a:rPr>
              <a:t>в проекте «Народный бюджет» 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-1278"/>
            <a:ext cx="1205837" cy="7744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19126"/>
            <a:ext cx="9143999" cy="45148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1400" dirty="0" smtClean="0"/>
              <a:t>1. Срок реализации проектов продлен до 1 ноября (до 20.12 – срок итоговой отчетности).</a:t>
            </a:r>
          </a:p>
          <a:p>
            <a:pPr algn="l" hangingPunct="1"/>
            <a:endParaRPr lang="ru-RU" sz="900" dirty="0"/>
          </a:p>
          <a:p>
            <a:pPr algn="l" hangingPunct="1"/>
            <a:r>
              <a:rPr lang="ru-RU" sz="1400" dirty="0" smtClean="0"/>
              <a:t>2. Новыми видами работ дополнено направление АПК. </a:t>
            </a:r>
          </a:p>
          <a:p>
            <a:pPr algn="l" hangingPunct="1"/>
            <a:endParaRPr lang="ru-RU" sz="900" dirty="0"/>
          </a:p>
          <a:p>
            <a:pPr algn="l" hangingPunct="1"/>
            <a:r>
              <a:rPr lang="ru-RU" sz="1400" dirty="0" smtClean="0"/>
              <a:t>3. Изложено </a:t>
            </a:r>
            <a:r>
              <a:rPr lang="ru-RU" sz="1400" dirty="0"/>
              <a:t>в новой редакции направление </a:t>
            </a:r>
            <a:r>
              <a:rPr lang="ru-RU" sz="1400" dirty="0" smtClean="0"/>
              <a:t>по обустройству </a:t>
            </a:r>
            <a:r>
              <a:rPr lang="ru-RU" sz="1400" dirty="0"/>
              <a:t>источников холодного водоснабжения населенных пунктов - </a:t>
            </a:r>
            <a:r>
              <a:rPr lang="ru-RU" sz="1400" dirty="0" smtClean="0"/>
              <a:t>проекты </a:t>
            </a:r>
            <a:r>
              <a:rPr lang="ru-RU" sz="1400" dirty="0"/>
              <a:t>по ремонту, реконструкции и строительству источников </a:t>
            </a:r>
            <a:r>
              <a:rPr lang="ru-RU" sz="1400" u="sng" dirty="0">
                <a:solidFill>
                  <a:srgbClr val="FF0000"/>
                </a:solidFill>
              </a:rPr>
              <a:t>нецентрализованной системы холодного водоснабжения</a:t>
            </a:r>
            <a:r>
              <a:rPr lang="ru-RU" sz="1400" dirty="0"/>
              <a:t>, находящихся в муниципальной собственности, под которыми понимаются сооружения и устройства, технологически не связанные с централизованной системой холодного водоснабжения и предназначенные для обеспечения населения питьевой </a:t>
            </a:r>
            <a:r>
              <a:rPr lang="ru-RU" sz="1400" dirty="0" smtClean="0"/>
              <a:t>водой.</a:t>
            </a:r>
          </a:p>
          <a:p>
            <a:pPr algn="l" hangingPunct="1"/>
            <a:endParaRPr lang="ru-RU" sz="900" dirty="0"/>
          </a:p>
          <a:p>
            <a:pPr algn="l" hangingPunct="1"/>
            <a:r>
              <a:rPr lang="ru-RU" sz="1400" dirty="0" smtClean="0"/>
              <a:t>4. В </a:t>
            </a:r>
            <a:r>
              <a:rPr lang="ru-RU" sz="1400" dirty="0"/>
              <a:t>части перечня документов: </a:t>
            </a:r>
            <a:endParaRPr lang="ru-RU" sz="1400" dirty="0" smtClean="0"/>
          </a:p>
          <a:p>
            <a:pPr algn="l" hangingPunct="1"/>
            <a:r>
              <a:rPr lang="ru-RU" sz="1400" dirty="0" smtClean="0"/>
              <a:t>б</a:t>
            </a:r>
            <a:r>
              <a:rPr lang="ru-RU" sz="1400" dirty="0"/>
              <a:t>) поэтапный план реализации народного проекта, </a:t>
            </a:r>
            <a:r>
              <a:rPr lang="ru-RU" sz="1400" u="sng" dirty="0">
                <a:solidFill>
                  <a:srgbClr val="FF0000"/>
                </a:solidFill>
              </a:rPr>
              <a:t>подписанный главой (руководителем) администрации </a:t>
            </a:r>
            <a:r>
              <a:rPr lang="ru-RU" sz="1400" u="sng" dirty="0" smtClean="0">
                <a:solidFill>
                  <a:srgbClr val="FF0000"/>
                </a:solidFill>
              </a:rPr>
              <a:t>МО или </a:t>
            </a:r>
            <a:r>
              <a:rPr lang="ru-RU" sz="1400" u="sng" dirty="0">
                <a:solidFill>
                  <a:srgbClr val="FF0000"/>
                </a:solidFill>
              </a:rPr>
              <a:t>лицом, им уполномоченным, главой поселения.</a:t>
            </a:r>
          </a:p>
          <a:p>
            <a:pPr algn="l" hangingPunct="1"/>
            <a:r>
              <a:rPr lang="ru-RU" sz="1400" dirty="0"/>
              <a:t>По приоритетным </a:t>
            </a:r>
            <a:r>
              <a:rPr lang="ru-RU" sz="1400" dirty="0" smtClean="0"/>
              <a:t>направлениям АПК и МСП поэтапный </a:t>
            </a:r>
            <a:r>
              <a:rPr lang="ru-RU" sz="1400" dirty="0"/>
              <a:t>план реализации народного проекта подписывает хозяйствующий </a:t>
            </a:r>
            <a:r>
              <a:rPr lang="ru-RU" sz="1400" dirty="0" smtClean="0"/>
              <a:t>субъект. </a:t>
            </a:r>
          </a:p>
          <a:p>
            <a:pPr algn="l" hangingPunct="1"/>
            <a:r>
              <a:rPr lang="ru-RU" sz="1400" dirty="0"/>
              <a:t>з) гарантийные </a:t>
            </a:r>
            <a:r>
              <a:rPr lang="ru-RU" sz="1400" dirty="0" smtClean="0"/>
              <a:t>письма от </a:t>
            </a:r>
            <a:r>
              <a:rPr lang="ru-RU" sz="1400" dirty="0"/>
              <a:t>юридических лиц </a:t>
            </a:r>
            <a:r>
              <a:rPr lang="ru-RU" sz="1400" u="sng" dirty="0">
                <a:solidFill>
                  <a:srgbClr val="FF0000"/>
                </a:solidFill>
              </a:rPr>
              <a:t>(за исключением бюджетных учреждений, </a:t>
            </a:r>
            <a:r>
              <a:rPr lang="ru-RU" sz="1400" u="sng" dirty="0" smtClean="0">
                <a:solidFill>
                  <a:srgbClr val="FF0000"/>
                </a:solidFill>
              </a:rPr>
              <a:t>государственных и </a:t>
            </a:r>
            <a:r>
              <a:rPr lang="ru-RU" sz="1400" u="sng" dirty="0">
                <a:solidFill>
                  <a:srgbClr val="FF0000"/>
                </a:solidFill>
              </a:rPr>
              <a:t>муниципальных предприятий) (далее - юридические </a:t>
            </a:r>
            <a:r>
              <a:rPr lang="ru-RU" sz="1400" u="sng" dirty="0" smtClean="0">
                <a:solidFill>
                  <a:srgbClr val="FF0000"/>
                </a:solidFill>
              </a:rPr>
              <a:t>лица)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– это касается и финансового участия и МТУ</a:t>
            </a:r>
            <a:r>
              <a:rPr lang="ru-RU" sz="1400" dirty="0" smtClean="0"/>
              <a:t>;</a:t>
            </a:r>
            <a:endParaRPr lang="ru-RU" sz="1400" dirty="0"/>
          </a:p>
          <a:p>
            <a:pPr algn="l" hangingPunct="1"/>
            <a:r>
              <a:rPr lang="ru-RU" sz="1400" dirty="0"/>
              <a:t>и) </a:t>
            </a:r>
            <a:r>
              <a:rPr lang="ru-RU" sz="1400" dirty="0">
                <a:solidFill>
                  <a:schemeClr val="tx1"/>
                </a:solidFill>
              </a:rPr>
              <a:t>копии документов, подтверждающих право муниципальной собственности на объект(ы), где будут проводиться работы в рамках реализации народного проекта, заверенные главой (руководителем) администрации соответствующего муниципального образования, </a:t>
            </a:r>
            <a:r>
              <a:rPr lang="ru-RU" sz="1400" u="sng" dirty="0">
                <a:solidFill>
                  <a:srgbClr val="FF0000"/>
                </a:solidFill>
              </a:rPr>
              <a:t>или документы, подтверждающие, что объекты будут поставлены на балансовый учет (в случае нового строительства) и их содержание (ремонт) не является обязанностью сторонних </a:t>
            </a:r>
            <a:r>
              <a:rPr lang="ru-RU" sz="1400" u="sng" dirty="0" smtClean="0">
                <a:solidFill>
                  <a:srgbClr val="FF0000"/>
                </a:solidFill>
              </a:rPr>
              <a:t>организаций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(дается уточнение по дорожной деятельности и УДС)  </a:t>
            </a:r>
          </a:p>
        </p:txBody>
      </p:sp>
    </p:spTree>
    <p:extLst>
      <p:ext uri="{BB962C8B-B14F-4D97-AF65-F5344CB8AC3E}">
        <p14:creationId xmlns:p14="http://schemas.microsoft.com/office/powerpoint/2010/main" val="1165632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Новое </a:t>
            </a:r>
            <a:r>
              <a:rPr lang="ru-RU" dirty="0">
                <a:solidFill>
                  <a:schemeClr val="tx1"/>
                </a:solidFill>
              </a:rPr>
              <a:t>в проекте «Народный бюджет» 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615" y="841443"/>
            <a:ext cx="8892558" cy="415918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2000" dirty="0" smtClean="0"/>
              <a:t>5. Внесены уточнения в порядок проведения дополнительного отбора в части процедуры, сроков и дополнения ситуацией, когда МО расторгает соглашение с министерством (п.23)</a:t>
            </a:r>
          </a:p>
          <a:p>
            <a:pPr algn="l" hangingPunct="1"/>
            <a:endParaRPr lang="ru-RU" sz="1500" dirty="0"/>
          </a:p>
          <a:p>
            <a:pPr algn="l" hangingPunct="1"/>
            <a:r>
              <a:rPr lang="ru-RU" sz="2000" dirty="0" smtClean="0"/>
              <a:t>6. В Заявке на участие в отборе народных проектов:</a:t>
            </a:r>
          </a:p>
          <a:p>
            <a:pPr algn="l" hangingPunct="1"/>
            <a:r>
              <a:rPr lang="ru-RU" sz="2000" dirty="0" smtClean="0"/>
              <a:t>п.3  </a:t>
            </a:r>
            <a:r>
              <a:rPr lang="ru-RU" sz="2000" dirty="0"/>
              <a:t>Численность  населения  поселения,  </a:t>
            </a:r>
            <a:r>
              <a:rPr lang="ru-RU" sz="2000" u="sng" dirty="0">
                <a:solidFill>
                  <a:srgbClr val="FF0000"/>
                </a:solidFill>
              </a:rPr>
              <a:t>городского  округа  </a:t>
            </a:r>
            <a:r>
              <a:rPr lang="ru-RU" sz="2000" dirty="0"/>
              <a:t>(количество</a:t>
            </a:r>
          </a:p>
          <a:p>
            <a:pPr algn="l" hangingPunct="1"/>
            <a:r>
              <a:rPr lang="ru-RU" sz="2000" dirty="0"/>
              <a:t>человек,    по    данным   Территориального   органа   Федеральной   службы</a:t>
            </a:r>
          </a:p>
          <a:p>
            <a:pPr algn="l" hangingPunct="1"/>
            <a:r>
              <a:rPr lang="ru-RU" sz="2000" dirty="0"/>
              <a:t>государственной статистики по Республике Коми </a:t>
            </a:r>
            <a:r>
              <a:rPr lang="ru-RU" sz="2000" u="sng" dirty="0">
                <a:solidFill>
                  <a:srgbClr val="FF0000"/>
                </a:solidFill>
              </a:rPr>
              <a:t>по состоянию на 1 января года</a:t>
            </a:r>
          </a:p>
          <a:p>
            <a:pPr algn="l" hangingPunct="1"/>
            <a:r>
              <a:rPr lang="ru-RU" sz="2000" u="sng" dirty="0">
                <a:solidFill>
                  <a:srgbClr val="FF0000"/>
                </a:solidFill>
              </a:rPr>
              <a:t>подачи заявки</a:t>
            </a:r>
            <a:r>
              <a:rPr lang="ru-RU" sz="2000" dirty="0" smtClean="0"/>
              <a:t>);</a:t>
            </a:r>
          </a:p>
          <a:p>
            <a:pPr algn="l" hangingPunct="1"/>
            <a:r>
              <a:rPr lang="ru-RU" sz="2000" dirty="0" smtClean="0"/>
              <a:t>п.9 Руководитель </a:t>
            </a:r>
            <a:r>
              <a:rPr lang="ru-RU" sz="2000" dirty="0"/>
              <a:t>народного проекта</a:t>
            </a:r>
            <a:r>
              <a:rPr lang="ru-RU" sz="2000" dirty="0" smtClean="0"/>
              <a:t>: (</a:t>
            </a:r>
            <a:r>
              <a:rPr lang="ru-RU" sz="2000" dirty="0"/>
              <a:t>Ф.И.О. полностью</a:t>
            </a:r>
            <a:r>
              <a:rPr lang="ru-RU" sz="2000" dirty="0" smtClean="0"/>
              <a:t>), должность, контактный телефон, электронная почта – тот, кто непосредственно занимается реализацией проекта, формированием документов (руководит им).  </a:t>
            </a:r>
          </a:p>
          <a:p>
            <a:pPr algn="l" hangingPunct="1"/>
            <a:endParaRPr lang="ru-RU" sz="1500" dirty="0"/>
          </a:p>
          <a:p>
            <a:pPr algn="l" hangingPunct="1"/>
            <a:r>
              <a:rPr lang="ru-RU" sz="2000" dirty="0" smtClean="0"/>
              <a:t>7. Отраслевое заключение (оценка проекта) дополнено новыми критериями, связанными с вовлеченностью жителей (будет применяться при оценке проектов в 2021 году)</a:t>
            </a:r>
          </a:p>
          <a:p>
            <a:pPr algn="l" hangingPunct="1"/>
            <a:endParaRPr lang="ru-RU" sz="1500" dirty="0"/>
          </a:p>
          <a:p>
            <a:pPr algn="l" hangingPunct="1"/>
            <a:r>
              <a:rPr lang="ru-RU" sz="2000" dirty="0" smtClean="0"/>
              <a:t>8. Положение о пилотном проекте «НБ в школе» дополнено нормой об участии </a:t>
            </a:r>
            <a:r>
              <a:rPr lang="ru-RU" sz="2000" dirty="0"/>
              <a:t>в проекте </a:t>
            </a:r>
            <a:r>
              <a:rPr lang="ru-RU" sz="2000" dirty="0" smtClean="0"/>
              <a:t>образовательных </a:t>
            </a:r>
            <a:r>
              <a:rPr lang="ru-RU" sz="2000" dirty="0"/>
              <a:t>организаций дополнительного </a:t>
            </a:r>
            <a:r>
              <a:rPr lang="ru-RU" sz="2000" dirty="0" smtClean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79664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Новые критерии оценки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6" y="841442"/>
            <a:ext cx="7019610" cy="430205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>
                <a:solidFill>
                  <a:srgbClr val="003399"/>
                </a:solidFill>
              </a:rPr>
              <a:t>5.1. Участие граждан в определении проблемы и обсуждении проекта (оценивается суммарно</a:t>
            </a:r>
            <a:r>
              <a:rPr lang="ru-RU" sz="1800" b="1" dirty="0" smtClean="0">
                <a:solidFill>
                  <a:srgbClr val="003399"/>
                </a:solidFill>
              </a:rPr>
              <a:t>):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а) инициатором проекта является житель муниципального образования:</a:t>
            </a:r>
          </a:p>
          <a:p>
            <a:pPr algn="l"/>
            <a:r>
              <a:rPr lang="ru-RU" sz="1800" dirty="0"/>
              <a:t>да – 2 балла;</a:t>
            </a:r>
          </a:p>
          <a:p>
            <a:pPr algn="l"/>
            <a:r>
              <a:rPr lang="ru-RU" sz="1800" dirty="0"/>
              <a:t>нет – 0 </a:t>
            </a:r>
            <a:r>
              <a:rPr lang="ru-RU" sz="1800" dirty="0" smtClean="0"/>
              <a:t>баллов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б) количество жителей территории, на которой планируется реализовать народный проект, принявших участие в собрании (для территории с численностью населения </a:t>
            </a:r>
            <a:r>
              <a:rPr lang="ru-RU" sz="1800" u="sng" dirty="0">
                <a:solidFill>
                  <a:srgbClr val="FF0000"/>
                </a:solidFill>
              </a:rPr>
              <a:t>до 500 человек</a:t>
            </a:r>
            <a:r>
              <a:rPr lang="ru-RU" sz="1800" dirty="0"/>
              <a:t>):</a:t>
            </a:r>
          </a:p>
          <a:p>
            <a:pPr algn="l"/>
            <a:r>
              <a:rPr lang="ru-RU" sz="1800" dirty="0"/>
              <a:t>50 человек и более или 20 % и более от общей численности населения – 2 балла;</a:t>
            </a:r>
          </a:p>
          <a:p>
            <a:pPr algn="l"/>
            <a:r>
              <a:rPr lang="ru-RU" sz="1800" dirty="0"/>
              <a:t>менее 50 человек или менее 20% от общей численности населения – 0 баллов</a:t>
            </a:r>
            <a:r>
              <a:rPr lang="ru-RU" sz="1800" dirty="0" smtClean="0"/>
              <a:t>;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в) количество жителей территории, на которой планируется реализовать народный проект, принявших участие в собрании (для территории с численностью населения </a:t>
            </a:r>
            <a:r>
              <a:rPr lang="ru-RU" sz="1800" u="sng" dirty="0">
                <a:solidFill>
                  <a:srgbClr val="FF0000"/>
                </a:solidFill>
              </a:rPr>
              <a:t>от 500 человек и выше</a:t>
            </a:r>
            <a:r>
              <a:rPr lang="ru-RU" sz="1800" dirty="0"/>
              <a:t>):</a:t>
            </a:r>
          </a:p>
          <a:p>
            <a:pPr algn="l"/>
            <a:r>
              <a:rPr lang="ru-RU" sz="1800" dirty="0"/>
              <a:t>100 человек и более – 2 балла;</a:t>
            </a:r>
          </a:p>
          <a:p>
            <a:pPr algn="l"/>
            <a:r>
              <a:rPr lang="ru-RU" sz="1800" dirty="0"/>
              <a:t>менее 100 человек – 0 </a:t>
            </a:r>
            <a:r>
              <a:rPr lang="ru-RU" sz="1800" dirty="0" smtClean="0"/>
              <a:t>баллов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г) наличие фото, видеоматериалов, подтверждающих участие жителей в собрании:</a:t>
            </a:r>
          </a:p>
          <a:p>
            <a:pPr algn="l"/>
            <a:r>
              <a:rPr lang="ru-RU" sz="1800" dirty="0"/>
              <a:t>да – 1 балл;</a:t>
            </a:r>
          </a:p>
          <a:p>
            <a:pPr algn="l"/>
            <a:r>
              <a:rPr lang="ru-RU" sz="1800" dirty="0"/>
              <a:t>нет – 0 баллов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325" y="929442"/>
            <a:ext cx="2215848" cy="1470857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П</a:t>
            </a:r>
            <a:r>
              <a:rPr lang="ru-RU" sz="1400" b="1" dirty="0" smtClean="0">
                <a:solidFill>
                  <a:srgbClr val="0033CC"/>
                </a:solidFill>
              </a:rPr>
              <a:t>ункт «а» должен быть зафиксирован в протоколе </a:t>
            </a:r>
            <a:r>
              <a:rPr lang="ru-RU" sz="1400" b="1" dirty="0" smtClean="0">
                <a:solidFill>
                  <a:srgbClr val="FF0000"/>
                </a:solidFill>
              </a:rPr>
              <a:t>(в образце это есть!)</a:t>
            </a:r>
            <a:r>
              <a:rPr lang="ru-RU" sz="1400" b="1" dirty="0" smtClean="0">
                <a:solidFill>
                  <a:srgbClr val="0033CC"/>
                </a:solidFill>
              </a:rPr>
              <a:t>, отражен в описании проекта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91325" y="2857117"/>
            <a:ext cx="2215848" cy="1467233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Пункты «б», «в» подтверждаются фото! 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Недостаточно указания в протоколе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3535732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876508" y="95416"/>
            <a:ext cx="7130665" cy="49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 семинара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1975" y="1362583"/>
            <a:ext cx="827722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/>
              <a:t>1. Методические </a:t>
            </a:r>
            <a:r>
              <a:rPr lang="ru-RU" sz="2000" dirty="0"/>
              <a:t>рекомендации по реализации I этапа проекта «Народный бюджет» 2020-2021 гг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2. Новое в проекте «Народный бюджет» (обзор изменений, внесенных в Постановление № 252 в </a:t>
            </a:r>
            <a:r>
              <a:rPr lang="ru-RU" sz="2000" dirty="0" smtClean="0"/>
              <a:t>21.01.2020г</a:t>
            </a:r>
            <a:r>
              <a:rPr lang="ru-RU" sz="2000" dirty="0"/>
              <a:t>.).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3. Вопрос-ответ.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9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Новые критерии оценки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6" y="841442"/>
            <a:ext cx="7019610" cy="430205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>
                <a:solidFill>
                  <a:srgbClr val="003399"/>
                </a:solidFill>
              </a:rPr>
              <a:t>8. </a:t>
            </a:r>
            <a:r>
              <a:rPr lang="ru-RU" sz="1800" b="1" dirty="0" smtClean="0">
                <a:solidFill>
                  <a:srgbClr val="003399"/>
                </a:solidFill>
              </a:rPr>
              <a:t> Информирование  жителей  муниципального образования о </a:t>
            </a:r>
            <a:r>
              <a:rPr lang="ru-RU" sz="1800" b="1" dirty="0">
                <a:solidFill>
                  <a:srgbClr val="003399"/>
                </a:solidFill>
              </a:rPr>
              <a:t>проекте </a:t>
            </a:r>
            <a:r>
              <a:rPr lang="ru-RU" sz="1800" b="1" u="sng" dirty="0">
                <a:solidFill>
                  <a:srgbClr val="FF0000"/>
                </a:solidFill>
              </a:rPr>
              <a:t>с приложением подтверждающих материалов</a:t>
            </a:r>
            <a:r>
              <a:rPr lang="ru-RU" sz="1800" b="1" dirty="0">
                <a:solidFill>
                  <a:srgbClr val="003399"/>
                </a:solidFill>
              </a:rPr>
              <a:t> (оценивается суммарно</a:t>
            </a:r>
            <a:r>
              <a:rPr lang="ru-RU" sz="1800" b="1" dirty="0" smtClean="0">
                <a:solidFill>
                  <a:srgbClr val="003399"/>
                </a:solidFill>
              </a:rPr>
              <a:t>):</a:t>
            </a:r>
          </a:p>
          <a:p>
            <a:pPr algn="l"/>
            <a:endParaRPr lang="ru-RU" sz="1800" b="1" dirty="0">
              <a:solidFill>
                <a:srgbClr val="003399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а) проведение мероприятий, посвященных предварительному обсуждению проекта (запрос предложений, информационные стенды, предварительные собрания, опросные листы, анкеты, подомовой обход и т.д.):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да – 1 балл;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нет – 0 </a:t>
            </a:r>
            <a:r>
              <a:rPr lang="ru-RU" sz="1800" dirty="0" smtClean="0">
                <a:solidFill>
                  <a:schemeClr val="tx1"/>
                </a:solidFill>
              </a:rPr>
              <a:t>баллов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б) информирования населения о проекте до собрания граждан: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 использованием печатных средств массовой информации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далее – СМИ) – 1 балл;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 использованием социальных сетей – 1 балл;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информирование не проводилось – 0 </a:t>
            </a:r>
            <a:r>
              <a:rPr lang="ru-RU" sz="1800" dirty="0" smtClean="0">
                <a:solidFill>
                  <a:schemeClr val="tx1"/>
                </a:solidFill>
              </a:rPr>
              <a:t>баллов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в) освещение итогов собрания граждан с указанием выбранных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проектов</a:t>
            </a:r>
            <a:r>
              <a:rPr lang="ru-RU" sz="1800" dirty="0">
                <a:solidFill>
                  <a:schemeClr val="tx1"/>
                </a:solidFill>
              </a:rPr>
              <a:t>, количества участников собрания, вклада жителей, с приложением фото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 печатных СМИ – 2 балла;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 социальных сетях – 2 балла;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освещение итогов собрания не проводилось – 0 баллов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8748" y="2235661"/>
            <a:ext cx="2638425" cy="2618520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Подтверждается документально: фото размещенных объявлений, вырезки из газет, скриншоты на размещение информации в </a:t>
            </a:r>
            <a:r>
              <a:rPr lang="ru-RU" sz="1400" b="1" dirty="0" err="1" smtClean="0">
                <a:solidFill>
                  <a:srgbClr val="0033CC"/>
                </a:solidFill>
              </a:rPr>
              <a:t>соц.сетях</a:t>
            </a:r>
            <a:r>
              <a:rPr lang="ru-RU" sz="1400" b="1" dirty="0" smtClean="0">
                <a:solidFill>
                  <a:srgbClr val="0033CC"/>
                </a:solidFill>
              </a:rPr>
              <a:t> и интернете, фото предварительных собраний и протоколы</a:t>
            </a:r>
          </a:p>
        </p:txBody>
      </p:sp>
    </p:spTree>
    <p:extLst>
      <p:ext uri="{BB962C8B-B14F-4D97-AF65-F5344CB8AC3E}">
        <p14:creationId xmlns:p14="http://schemas.microsoft.com/office/powerpoint/2010/main" val="2438261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Новые критерии оценки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5" y="841442"/>
            <a:ext cx="8892557" cy="15398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>
                <a:solidFill>
                  <a:srgbClr val="003399"/>
                </a:solidFill>
              </a:rPr>
              <a:t>9. Исполнение Заявителем обязательств, установленных органом исполнительной власти в соответствии с соглашением в предыдущий финансовый год</a:t>
            </a:r>
            <a:r>
              <a:rPr lang="ru-RU" sz="1800" b="1" dirty="0" smtClean="0">
                <a:solidFill>
                  <a:srgbClr val="003399"/>
                </a:solidFill>
              </a:rPr>
              <a:t>:</a:t>
            </a:r>
          </a:p>
          <a:p>
            <a:pPr algn="l"/>
            <a:endParaRPr lang="ru-RU" sz="1800" b="1" dirty="0">
              <a:solidFill>
                <a:srgbClr val="003399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исполнение обязательств нарушалось – -2 балла (минус 2 балла)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4979" y="2997661"/>
            <a:ext cx="5851827" cy="1964864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Реализация проекта  (отсутствие </a:t>
            </a:r>
            <a:r>
              <a:rPr lang="ru-RU" sz="1400" b="1" dirty="0" err="1" smtClean="0">
                <a:solidFill>
                  <a:srgbClr val="0033CC"/>
                </a:solidFill>
              </a:rPr>
              <a:t>расторженных</a:t>
            </a:r>
            <a:r>
              <a:rPr lang="ru-RU" sz="1400" b="1" dirty="0" smtClean="0">
                <a:solidFill>
                  <a:srgbClr val="0033CC"/>
                </a:solidFill>
              </a:rPr>
              <a:t> соглашений, нереализованных проектов, реализация в срок)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Достижение значений показателей результативности 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Своевременное представление отчетов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Обеспечение учета сезонности проведения работ 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Своевременное заключение муниципальных контрактов и пр. </a:t>
            </a:r>
          </a:p>
          <a:p>
            <a:endParaRPr lang="ru-RU" sz="1400" b="1" dirty="0" smtClean="0">
              <a:solidFill>
                <a:srgbClr val="0033CC"/>
              </a:solidFill>
            </a:endParaRPr>
          </a:p>
          <a:p>
            <a:endParaRPr lang="ru-RU" sz="1400" b="1" dirty="0" smtClean="0">
              <a:solidFill>
                <a:srgbClr val="0033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560890" y="2253947"/>
            <a:ext cx="2" cy="71625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20985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5" y="841442"/>
            <a:ext cx="8892557" cy="264470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AutoNum type="arabicPeriod"/>
            </a:pPr>
            <a:r>
              <a:rPr lang="ru-RU" sz="1800" b="1" dirty="0" smtClean="0">
                <a:solidFill>
                  <a:srgbClr val="003399"/>
                </a:solidFill>
              </a:rPr>
              <a:t>Инициатор проекта. </a:t>
            </a:r>
          </a:p>
          <a:p>
            <a:pPr algn="l"/>
            <a:endParaRPr lang="ru-RU" sz="1800" b="1" dirty="0" smtClean="0">
              <a:solidFill>
                <a:srgbClr val="003399"/>
              </a:solidFill>
            </a:endParaRPr>
          </a:p>
          <a:p>
            <a:pPr algn="just"/>
            <a:r>
              <a:rPr lang="ru-RU" sz="1800" dirty="0" smtClean="0"/>
              <a:t>- Могут </a:t>
            </a:r>
            <a:r>
              <a:rPr lang="ru-RU" sz="1800" dirty="0"/>
              <a:t>ли муниципальные предприятия (муниципальные учреждения) являться инициаторами </a:t>
            </a:r>
            <a:r>
              <a:rPr lang="ru-RU" sz="1800" dirty="0" smtClean="0"/>
              <a:t>проектов? 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/>
              <a:t>- Постановлением </a:t>
            </a:r>
            <a:r>
              <a:rPr lang="ru-RU" sz="1800" dirty="0"/>
              <a:t>№ 252 от 20.05.2016 определено направление реализации народных проектов в сфере занятости населения, а именно благоустройство территории и ремонт объектов муниципального значения с участием безработных граждан. </a:t>
            </a:r>
          </a:p>
          <a:p>
            <a:pPr algn="just"/>
            <a:r>
              <a:rPr lang="ru-RU" sz="1800" dirty="0"/>
              <a:t>Также предлагаем расширить перечень и инициаторов проекта. В частности, просим рассмотреть возможность выделения субсидий юридическим лицам и индивидуальным предпринимателям для проведения работ по ремонту фасадов зданий, ремонту крыльца и т.д. (работы, осуществляемые для улучшения внешнего облика зданий). В 100-летия РК эти виды работ приобретают актуальность.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7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5" y="841442"/>
            <a:ext cx="8892557" cy="392105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003399"/>
                </a:solidFill>
              </a:rPr>
              <a:t>2. Хозяйствующий субъект. </a:t>
            </a:r>
          </a:p>
          <a:p>
            <a:pPr algn="l"/>
            <a:endParaRPr lang="ru-RU" sz="1800" b="1" dirty="0" smtClean="0">
              <a:solidFill>
                <a:srgbClr val="003399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- Может </a:t>
            </a:r>
            <a:r>
              <a:rPr lang="ru-RU" sz="1800" dirty="0">
                <a:solidFill>
                  <a:schemeClr val="tx1"/>
                </a:solidFill>
              </a:rPr>
              <a:t>ли хозяйствующий субъект, соучредителем которого является субъект РФ, либо орган местного самоуправления, являться инициатором народного проекта в рамках реализации проекта «Народный бюджет</a:t>
            </a:r>
            <a:r>
              <a:rPr lang="ru-RU" sz="1800" dirty="0" smtClean="0">
                <a:solidFill>
                  <a:schemeClr val="tx1"/>
                </a:solidFill>
              </a:rPr>
              <a:t>».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/>
              <a:t>- Необходимо </a:t>
            </a:r>
            <a:r>
              <a:rPr lang="ru-RU" sz="1800" dirty="0"/>
              <a:t>ли на момент подачи заявки в муниципальное образование инициатору проекта быть зарегистрированным в качестве субъекта малого и среднего предпринимательства. Если нет, тогда в какие сроки он должен зарегистрироваться в качестве субъекта малого и среднего предпринимательства</a:t>
            </a:r>
            <a:r>
              <a:rPr lang="ru-RU" sz="1800" dirty="0" smtClean="0"/>
              <a:t>.</a:t>
            </a:r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algn="l"/>
            <a:r>
              <a:rPr lang="ru-RU" sz="1800" dirty="0" smtClean="0"/>
              <a:t>- </a:t>
            </a:r>
            <a:r>
              <a:rPr lang="ru-RU" sz="1800" dirty="0"/>
              <a:t>Предлагаем рассмотреть возможность расширения направлений финансирования сферы АПК работами по обеспечению земельных участков инженерной инфраструктурой.</a:t>
            </a:r>
          </a:p>
          <a:p>
            <a:pPr algn="l"/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28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5" y="841442"/>
            <a:ext cx="8892557" cy="414965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003399"/>
                </a:solidFill>
              </a:rPr>
              <a:t>3. Прочее.</a:t>
            </a:r>
          </a:p>
          <a:p>
            <a:pPr algn="l"/>
            <a:endParaRPr lang="ru-RU" sz="1800" b="1" dirty="0" smtClean="0">
              <a:solidFill>
                <a:srgbClr val="003399"/>
              </a:solidFill>
            </a:endParaRPr>
          </a:p>
          <a:p>
            <a:pPr algn="l"/>
            <a:r>
              <a:rPr lang="ru-RU" sz="1800" dirty="0" smtClean="0"/>
              <a:t>- Будет </a:t>
            </a:r>
            <a:r>
              <a:rPr lang="ru-RU" sz="1800" dirty="0"/>
              <a:t>ли обновлен буклет «Как принять участие в проекте «Народный бюджет?» для инициаторов народных проектов и направлен в адрес муниципалитета, а также обновлены первичные документы (заявка, протокол, реестр подписей) на сайте (ссылка на который дается в буклете) для скачивания?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marL="285750" indent="-285750" algn="l">
              <a:buFontTx/>
              <a:buChar char="-"/>
            </a:pPr>
            <a:endParaRPr lang="ru-RU" sz="1800" b="1" dirty="0" smtClean="0"/>
          </a:p>
          <a:p>
            <a:pPr algn="l"/>
            <a:r>
              <a:rPr lang="ru-RU" sz="1800" dirty="0" smtClean="0"/>
              <a:t>- В </a:t>
            </a:r>
            <a:r>
              <a:rPr lang="ru-RU" sz="1800" dirty="0"/>
              <a:t>реестре подписей граждан есть формулировка  «в размере суммы, утвержденной на собрании». Т.е. не каждый участник собрания сам определяет свой денежный вклад? Нужно в начале собрания определять одну сумму</a:t>
            </a:r>
            <a:r>
              <a:rPr lang="ru-RU" sz="1800" dirty="0" smtClean="0"/>
              <a:t>?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- На </a:t>
            </a:r>
            <a:r>
              <a:rPr lang="ru-RU" sz="1800" dirty="0"/>
              <a:t>первом листе образца заявки в правом верхнем углу есть строка  «В Администрацию Главы РК». Мы ее тоже пишем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Строка </a:t>
            </a:r>
            <a:r>
              <a:rPr lang="ru-RU" sz="1800" b="1" dirty="0">
                <a:solidFill>
                  <a:srgbClr val="FF0000"/>
                </a:solidFill>
              </a:rPr>
              <a:t>выглядит </a:t>
            </a:r>
            <a:r>
              <a:rPr lang="ru-RU" sz="1800" b="1" dirty="0" smtClean="0">
                <a:solidFill>
                  <a:srgbClr val="FF0000"/>
                </a:solidFill>
              </a:rPr>
              <a:t>так: (</a:t>
            </a:r>
            <a:r>
              <a:rPr lang="ru-RU" sz="1800" b="1" dirty="0">
                <a:solidFill>
                  <a:srgbClr val="FF0000"/>
                </a:solidFill>
              </a:rPr>
              <a:t>представляется в Администрацию </a:t>
            </a:r>
            <a:r>
              <a:rPr lang="ru-RU" sz="1800" b="1" dirty="0" smtClean="0">
                <a:solidFill>
                  <a:srgbClr val="FF0000"/>
                </a:solidFill>
              </a:rPr>
              <a:t>Главы Республики </a:t>
            </a:r>
            <a:r>
              <a:rPr lang="ru-RU" sz="1800" b="1" dirty="0">
                <a:solidFill>
                  <a:srgbClr val="FF0000"/>
                </a:solidFill>
              </a:rPr>
              <a:t>Коми)</a:t>
            </a:r>
          </a:p>
          <a:p>
            <a:pPr algn="l"/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47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615" y="841442"/>
            <a:ext cx="8892557" cy="41496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003399"/>
                </a:solidFill>
              </a:rPr>
              <a:t>3. Прочее.</a:t>
            </a:r>
          </a:p>
          <a:p>
            <a:pPr algn="l"/>
            <a:endParaRPr lang="ru-RU" sz="1800" b="1" dirty="0" smtClean="0">
              <a:solidFill>
                <a:srgbClr val="003399"/>
              </a:solidFill>
            </a:endParaRPr>
          </a:p>
          <a:p>
            <a:pPr algn="l"/>
            <a:r>
              <a:rPr lang="ru-RU" sz="1800" dirty="0" smtClean="0"/>
              <a:t>- В постановление № 252 внесено изменений о необходимости обязательного предоставления </a:t>
            </a:r>
            <a:r>
              <a:rPr lang="ru-RU" sz="1800" dirty="0"/>
              <a:t>копии документов, подтверждающих право муниципальной собственности на объект(ы), где будут проводиться работы в рамках реализации народного проекта, заверенные главой (руководителем) администрации соответствующего муниципального образования, или документы, подтверждающие, что объекты будут поставлены на балансовый учет (в случае нового строительства) и их содержание (ремонт) не является обязанностью сторонних </a:t>
            </a:r>
            <a:r>
              <a:rPr lang="ru-RU" sz="1800" dirty="0" smtClean="0"/>
              <a:t>организаций. В связи с этим возможно ли в рамках проектов в сфере благоустройства проводить работы на дворовых территориях (МКД)?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b="1" dirty="0">
              <a:solidFill>
                <a:srgbClr val="FF0000"/>
              </a:solidFill>
            </a:endParaRPr>
          </a:p>
          <a:p>
            <a:pPr algn="l"/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/>
          </a:p>
          <a:p>
            <a:pPr marL="285750" indent="-285750" algn="l">
              <a:buFontTx/>
              <a:buChar char="-"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2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2268184" y="161525"/>
            <a:ext cx="6507326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КОНТАКТЫ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81" y="2430584"/>
            <a:ext cx="65722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Управление по вопросам местного самоуправления Администрации Главы Республики Коми</a:t>
            </a:r>
          </a:p>
          <a:p>
            <a:endParaRPr lang="ru-RU" sz="12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Кобыляцкая Ольга Валерьевна, </a:t>
            </a:r>
            <a:endParaRPr lang="ru-RU" sz="11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раб. (8212) 285-174, моб. +7900-9820925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Морозова Анастасия Сергеевна,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раб. (8212) </a:t>
            </a:r>
            <a:r>
              <a:rPr lang="ru-RU" sz="1600" b="1" dirty="0" smtClean="0">
                <a:solidFill>
                  <a:srgbClr val="00B050"/>
                </a:solidFill>
              </a:rPr>
              <a:t>285-397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Рожкина Светлана Евгеньевна, </a:t>
            </a:r>
          </a:p>
          <a:p>
            <a:r>
              <a:rPr lang="ru-RU" sz="1600" b="1" dirty="0">
                <a:solidFill>
                  <a:srgbClr val="00B050"/>
                </a:solidFill>
              </a:rPr>
              <a:t>раб. (8212) </a:t>
            </a:r>
            <a:r>
              <a:rPr lang="ru-RU" sz="1600" b="1" dirty="0" smtClean="0">
                <a:solidFill>
                  <a:srgbClr val="00B050"/>
                </a:solidFill>
              </a:rPr>
              <a:t>285-295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1848" y="2715276"/>
            <a:ext cx="36221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Проектный центр инициативного бюджетирования</a:t>
            </a:r>
          </a:p>
          <a:p>
            <a:pPr algn="r"/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Адрес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г.Сыктывкар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ул.Куратова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18, вход со двора, цокольный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этаж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Сизев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Дмитрий Владимирович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+7908-7177513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kov014\Desktop\На портал\В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" y="495244"/>
            <a:ext cx="5274991" cy="20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00962" y="1286428"/>
            <a:ext cx="3063923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hlinkClick r:id="rId4"/>
              </a:rPr>
              <a:t>https://</a:t>
            </a:r>
            <a:r>
              <a:rPr lang="en-US" sz="2200" b="1" dirty="0" smtClean="0">
                <a:solidFill>
                  <a:srgbClr val="00B050"/>
                </a:solidFill>
                <a:hlinkClick r:id="rId4"/>
              </a:rPr>
              <a:t>vk.com/nb_rk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endParaRPr lang="ru-RU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6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228533" y="161525"/>
            <a:ext cx="7915467" cy="42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Цели первого </a:t>
            </a:r>
            <a:r>
              <a:rPr lang="ru-RU" sz="1800" dirty="0">
                <a:solidFill>
                  <a:schemeClr val="tx1"/>
                </a:solidFill>
              </a:rPr>
              <a:t>этапа </a:t>
            </a:r>
            <a:r>
              <a:rPr lang="ru-RU" sz="1800" dirty="0" smtClean="0">
                <a:solidFill>
                  <a:schemeClr val="tx1"/>
                </a:solidFill>
              </a:rPr>
              <a:t>«Народного бюджета-2021»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152" y="808612"/>
            <a:ext cx="88590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обсуждение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очном собрании предварительно проработанных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инициатив;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вовлечение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процесс максимального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жителей;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формы участия граждан и/или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pic>
        <p:nvPicPr>
          <p:cNvPr id="2050" name="Picture 2" descr="U:\001_Администрация_главы_РК\Управление по развитию территорий\Королева\1_Инициативное бюджетирование\Собрания_НБ_Протоколы, фото\Воркута\Комиинформ_об опыте Воркуты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82" y="2114549"/>
            <a:ext cx="4071691" cy="27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001_Администрация_главы_РК\Управление по развитию территорий\Королева\Народный бюджет 2019-2020\Собрания\Княжпогостский\26.02.19 Емва, СОШ 2\26.02.19 Емва, СОШ ф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0" y="2114549"/>
            <a:ext cx="4068115" cy="27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71327" y="2216073"/>
            <a:ext cx="1949147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ВОРКУТА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960" y="2214584"/>
            <a:ext cx="1949147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ЕМВА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8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9" name="Заголовок 3"/>
          <p:cNvSpPr txBox="1"/>
          <p:nvPr/>
        </p:nvSpPr>
        <p:spPr>
          <a:xfrm>
            <a:off x="1992573" y="161525"/>
            <a:ext cx="7014600" cy="42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И самое главное!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616" y="801721"/>
            <a:ext cx="9029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Протоколами собраний, сбором подписей, формированием перечней проектов Вы занимаетесь ТОЛЬКО в рамках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-го этапа. 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летом, ни в ноябре накануне отбора – а исключительно в отведенные для этого сроки! </a:t>
            </a:r>
          </a:p>
        </p:txBody>
      </p:sp>
      <p:pic>
        <p:nvPicPr>
          <p:cNvPr id="3074" name="Picture 2" descr="U:\001_Администрация_главы_РК\Управление по развитию территорий\Королева\Народный бюджет 2019-2020\Собрания\Сыктывкар\12.03.19 Эжва, СОШ 30\12.03.19 Эжва, СОШ 30 ф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2" y="2004861"/>
            <a:ext cx="3824902" cy="28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50950" y="2078257"/>
            <a:ext cx="1949147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СЫКТЫВКАР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U:\001_Администрация_главы_РК\Управление по развитию территорий\Королева\Народный бюджет 2019-2020\Собрания\Вуктыл\11.04.19 Вуктыл (24 проекта)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97" y="2002978"/>
            <a:ext cx="3777053" cy="28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56275" y="2076768"/>
            <a:ext cx="1949147" cy="307777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ВУКТЫЛ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13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/>
          <p:nvPr/>
        </p:nvSpPr>
        <p:spPr>
          <a:xfrm>
            <a:off x="1992573" y="161525"/>
            <a:ext cx="7014600" cy="42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Механизм реализации ЭТАПА СОБРАНИЙ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 flipH="1">
            <a:off x="4037818" y="3454425"/>
            <a:ext cx="1791405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264465" y="1296024"/>
            <a:ext cx="1791405" cy="459968"/>
          </a:xfrm>
          <a:prstGeom prst="rightArrow">
            <a:avLst/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5700240" y="1689825"/>
            <a:ext cx="1718363" cy="459161"/>
          </a:xfrm>
          <a:prstGeom prst="rightArrow">
            <a:avLst>
              <a:gd name="adj1" fmla="val 50000"/>
              <a:gd name="adj2" fmla="val 52074"/>
            </a:avLst>
          </a:prstGeom>
          <a:solidFill>
            <a:srgbClr val="AB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055870" y="544468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49835" y="544468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074920" y="2778587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02132" y="2701837"/>
            <a:ext cx="2925834" cy="1791631"/>
          </a:xfrm>
          <a:prstGeom prst="roundRect">
            <a:avLst>
              <a:gd name="adj" fmla="val 18264"/>
            </a:avLst>
          </a:prstGeom>
          <a:solidFill>
            <a:schemeClr val="bg1"/>
          </a:solidFill>
          <a:ln w="41275">
            <a:solidFill>
              <a:srgbClr val="ABC5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74" name="Группа 36"/>
          <p:cNvGrpSpPr/>
          <p:nvPr/>
        </p:nvGrpSpPr>
        <p:grpSpPr>
          <a:xfrm>
            <a:off x="1326783" y="785923"/>
            <a:ext cx="496744" cy="227132"/>
            <a:chOff x="1399319" y="5301985"/>
            <a:chExt cx="2047063" cy="901475"/>
          </a:xfrm>
        </p:grpSpPr>
        <p:sp>
          <p:nvSpPr>
            <p:cNvPr id="75" name="Нашивка 74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Нашивка 75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Нашивка 76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>
            <a:off x="1313287" y="1132892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09196" y="553246"/>
            <a:ext cx="207783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 smtClean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График собраний</a:t>
            </a:r>
            <a:endParaRPr lang="ru-RU" sz="2000" b="1" dirty="0">
              <a:gradFill>
                <a:gsLst>
                  <a:gs pos="0">
                    <a:srgbClr val="2C7584"/>
                  </a:gs>
                  <a:gs pos="33000">
                    <a:srgbClr val="3A6E6A"/>
                  </a:gs>
                  <a:gs pos="99000">
                    <a:srgbClr val="78AD5B"/>
                  </a:gs>
                </a:gsLst>
                <a:lin ang="16200000" scaled="1"/>
              </a:gradFill>
              <a:latin typeface="+mj-lt"/>
              <a:cs typeface="Times New Roman" pitchFamily="18" charset="0"/>
            </a:endParaRPr>
          </a:p>
        </p:txBody>
      </p:sp>
      <p:grpSp>
        <p:nvGrpSpPr>
          <p:cNvPr id="80" name="Группа 36"/>
          <p:cNvGrpSpPr/>
          <p:nvPr/>
        </p:nvGrpSpPr>
        <p:grpSpPr>
          <a:xfrm>
            <a:off x="5428733" y="732277"/>
            <a:ext cx="496744" cy="227131"/>
            <a:chOff x="1399319" y="5301985"/>
            <a:chExt cx="2047063" cy="901475"/>
          </a:xfrm>
        </p:grpSpPr>
        <p:sp>
          <p:nvSpPr>
            <p:cNvPr id="81" name="Нашивка 80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Нашивка 81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Нашивка 82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4" name="Прямая соединительная линия 83"/>
          <p:cNvCxnSpPr/>
          <p:nvPr/>
        </p:nvCxnSpPr>
        <p:spPr>
          <a:xfrm>
            <a:off x="5358087" y="1129839"/>
            <a:ext cx="244800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36"/>
          <p:cNvGrpSpPr/>
          <p:nvPr/>
        </p:nvGrpSpPr>
        <p:grpSpPr>
          <a:xfrm>
            <a:off x="5397525" y="2912424"/>
            <a:ext cx="496744" cy="227131"/>
            <a:chOff x="1399319" y="5301985"/>
            <a:chExt cx="2047063" cy="901475"/>
          </a:xfrm>
        </p:grpSpPr>
        <p:sp>
          <p:nvSpPr>
            <p:cNvPr id="87" name="Нашивка 86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Нашивка 87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Нашивка 88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5358087" y="3259554"/>
            <a:ext cx="256824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790350" y="2741701"/>
            <a:ext cx="261972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 smtClean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Утверждение перечней проектов</a:t>
            </a:r>
            <a:endParaRPr lang="ru-RU" sz="2000" b="1" dirty="0">
              <a:gradFill>
                <a:gsLst>
                  <a:gs pos="0">
                    <a:srgbClr val="2C7584"/>
                  </a:gs>
                  <a:gs pos="33000">
                    <a:srgbClr val="3A6E6A"/>
                  </a:gs>
                  <a:gs pos="99000">
                    <a:srgbClr val="78AD5B"/>
                  </a:gs>
                </a:gsLst>
                <a:lin ang="16200000" scaled="1"/>
              </a:gradFill>
              <a:latin typeface="+mj-lt"/>
              <a:cs typeface="Times New Roman" pitchFamily="18" charset="0"/>
            </a:endParaRPr>
          </a:p>
        </p:txBody>
      </p:sp>
      <p:grpSp>
        <p:nvGrpSpPr>
          <p:cNvPr id="92" name="Группа 36"/>
          <p:cNvGrpSpPr/>
          <p:nvPr/>
        </p:nvGrpSpPr>
        <p:grpSpPr>
          <a:xfrm>
            <a:off x="1402761" y="2889564"/>
            <a:ext cx="496744" cy="227131"/>
            <a:chOff x="1399319" y="5301985"/>
            <a:chExt cx="2047063" cy="901475"/>
          </a:xfrm>
        </p:grpSpPr>
        <p:sp>
          <p:nvSpPr>
            <p:cNvPr id="93" name="Нашивка 92"/>
            <p:cNvSpPr/>
            <p:nvPr/>
          </p:nvSpPr>
          <p:spPr>
            <a:xfrm>
              <a:off x="1989870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400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Нашивка 93"/>
            <p:cNvSpPr/>
            <p:nvPr/>
          </p:nvSpPr>
          <p:spPr>
            <a:xfrm>
              <a:off x="2544907" y="5301985"/>
              <a:ext cx="901475" cy="901475"/>
            </a:xfrm>
            <a:prstGeom prst="chevron">
              <a:avLst/>
            </a:prstGeom>
            <a:gradFill>
              <a:gsLst>
                <a:gs pos="100000">
                  <a:srgbClr val="F17961"/>
                </a:gs>
                <a:gs pos="0">
                  <a:srgbClr val="F5A70B"/>
                </a:gs>
              </a:gsLst>
              <a:lin ang="5400000" scaled="0"/>
            </a:gra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Нашивка 94"/>
            <p:cNvSpPr/>
            <p:nvPr/>
          </p:nvSpPr>
          <p:spPr>
            <a:xfrm>
              <a:off x="1399319" y="5301985"/>
              <a:ext cx="901475" cy="901475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6" name="Прямая соединительная линия 95"/>
          <p:cNvCxnSpPr/>
          <p:nvPr/>
        </p:nvCxnSpPr>
        <p:spPr>
          <a:xfrm>
            <a:off x="1326783" y="3250029"/>
            <a:ext cx="2633355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rgbClr val="F17961"/>
                </a:gs>
                <a:gs pos="100000">
                  <a:srgbClr val="F5A7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121858" y="3464058"/>
            <a:ext cx="149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 25 апреля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03736" y="1391177"/>
            <a:ext cx="109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05.02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47284" y="609666"/>
            <a:ext cx="221143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 smtClean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Информирование жителей</a:t>
            </a:r>
            <a:endParaRPr lang="ru-RU" sz="2000" b="1" dirty="0">
              <a:gradFill>
                <a:gsLst>
                  <a:gs pos="0">
                    <a:srgbClr val="2C7584"/>
                  </a:gs>
                  <a:gs pos="33000">
                    <a:srgbClr val="3A6E6A"/>
                  </a:gs>
                  <a:gs pos="99000">
                    <a:srgbClr val="78AD5B"/>
                  </a:gs>
                </a:gsLst>
                <a:lin ang="16200000" scaled="1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679508" y="1355627"/>
            <a:ext cx="109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Уже сейчас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pic>
        <p:nvPicPr>
          <p:cNvPr id="52" name="Picture 3" descr="C:\Users\kov014\Desktop\На портал\перечень проект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2" y="1226337"/>
            <a:ext cx="1002520" cy="10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864669" y="2743723"/>
            <a:ext cx="2211431" cy="586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 smtClean="0">
                <a:gradFill>
                  <a:gsLst>
                    <a:gs pos="0">
                      <a:srgbClr val="2C7584"/>
                    </a:gs>
                    <a:gs pos="33000">
                      <a:srgbClr val="3A6E6A"/>
                    </a:gs>
                    <a:gs pos="99000">
                      <a:srgbClr val="78AD5B"/>
                    </a:gs>
                  </a:gsLst>
                  <a:lin ang="16200000" scaled="1"/>
                </a:gradFill>
                <a:latin typeface="+mj-lt"/>
                <a:cs typeface="Times New Roman" pitchFamily="18" charset="0"/>
              </a:rPr>
              <a:t>Проведение собраний</a:t>
            </a:r>
            <a:endParaRPr lang="ru-RU" sz="2000" b="1" dirty="0">
              <a:gradFill>
                <a:gsLst>
                  <a:gs pos="0">
                    <a:srgbClr val="2C7584"/>
                  </a:gs>
                  <a:gs pos="33000">
                    <a:srgbClr val="3A6E6A"/>
                  </a:gs>
                  <a:gs pos="99000">
                    <a:srgbClr val="78AD5B"/>
                  </a:gs>
                </a:gsLst>
                <a:lin ang="16200000" scaled="1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54" name="Овальная выноска 53"/>
          <p:cNvSpPr/>
          <p:nvPr/>
        </p:nvSpPr>
        <p:spPr>
          <a:xfrm flipH="1">
            <a:off x="5843183" y="1391177"/>
            <a:ext cx="723088" cy="579144"/>
          </a:xfrm>
          <a:prstGeom prst="wedgeEllipseCallout">
            <a:avLst/>
          </a:prstGeom>
          <a:solidFill>
            <a:srgbClr val="E9F3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9" name="Овальная выноска 58"/>
          <p:cNvSpPr/>
          <p:nvPr/>
        </p:nvSpPr>
        <p:spPr>
          <a:xfrm>
            <a:off x="5313971" y="1286271"/>
            <a:ext cx="723088" cy="579144"/>
          </a:xfrm>
          <a:prstGeom prst="wedgeEllipseCallout">
            <a:avLst/>
          </a:prstGeom>
          <a:solidFill>
            <a:srgbClr val="E9F3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48051" y="4400696"/>
            <a:ext cx="2030276" cy="732115"/>
          </a:xfrm>
          <a:prstGeom prst="roundRect">
            <a:avLst/>
          </a:prstGeom>
          <a:solidFill>
            <a:srgbClr val="BAE18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УМСУ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499873" y="4570218"/>
            <a:ext cx="1014388" cy="3256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Прямоугольник 63"/>
          <p:cNvSpPr/>
          <p:nvPr/>
        </p:nvSpPr>
        <p:spPr>
          <a:xfrm>
            <a:off x="5616279" y="4525639"/>
            <a:ext cx="387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течение 3 дней </a:t>
            </a:r>
          </a:p>
          <a:p>
            <a:pPr algn="ctr"/>
            <a:r>
              <a:rPr lang="ru-RU" b="1" u="sng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(протоколы, фото, ссылки)</a:t>
            </a:r>
            <a:endParaRPr lang="ru-RU" sz="6000" b="1" u="sng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0" y="4505527"/>
            <a:ext cx="335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 15 мая (перечни, </a:t>
            </a:r>
          </a:p>
          <a:p>
            <a:pPr algn="ctr"/>
            <a:r>
              <a:rPr lang="ru-RU" b="1" u="sng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реестры подписей)</a:t>
            </a:r>
            <a:endParaRPr lang="ru-RU" sz="6000" b="1" u="sng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81250" y="4493468"/>
            <a:ext cx="1066801" cy="41443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https://pib.sakhminfin.ru/Show/File/209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273351"/>
            <a:ext cx="1736932" cy="11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168842" y="3602557"/>
            <a:ext cx="121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До 1 мая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5" name="Picture 3" descr="C:\Users\kov014\Desktop\На портал\Собра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06" y="3379436"/>
            <a:ext cx="1445562" cy="10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70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Информирование жителей: задачи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10759" y="1157465"/>
            <a:ext cx="7733241" cy="434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1800" dirty="0" smtClean="0"/>
              <a:t>1. Информирование жителей </a:t>
            </a:r>
            <a:r>
              <a:rPr lang="ru-RU" sz="1800" b="1" dirty="0" smtClean="0"/>
              <a:t>о возможности участия в НБ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9461" y="1185463"/>
            <a:ext cx="1296144" cy="378042"/>
          </a:xfrm>
          <a:prstGeom prst="rightArrow">
            <a:avLst/>
          </a:prstGeom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79436" y="1601670"/>
            <a:ext cx="676448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Изучение общественного мнения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сбор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информации от жителей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местных проблемах/возможностях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9461" y="2939620"/>
            <a:ext cx="2016514" cy="37804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22335" y="2669590"/>
            <a:ext cx="6373965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эффективности собрания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максимального количества жителей для повышения правомочности и легитимности итоговых решений)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6089" y="1970931"/>
            <a:ext cx="1673614" cy="37804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243464" y="-51704"/>
            <a:ext cx="513057" cy="8640960"/>
          </a:xfrm>
          <a:prstGeom prst="rightBrace">
            <a:avLst>
              <a:gd name="adj1" fmla="val 83543"/>
              <a:gd name="adj2" fmla="val 50000"/>
            </a:avLst>
          </a:prstGeom>
          <a:ln w="508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51520" y="4406373"/>
            <a:ext cx="8712968" cy="776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Самый весомый % подготовки!!!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Нужно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задействовать все каналы информирования и расшевелить население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9460" y="3681830"/>
            <a:ext cx="2359415" cy="378042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42348" y="3653832"/>
            <a:ext cx="6115050" cy="434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1800" dirty="0" smtClean="0"/>
              <a:t>4. </a:t>
            </a:r>
            <a:r>
              <a:rPr lang="ru-RU" sz="1800" b="1" dirty="0" smtClean="0"/>
              <a:t>Подготовка к проведению собрания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7097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001_Администрация_главы_РК\Управление по развитию территорий\Королева\Народный бюджет 2019-2020\Собрания\Сыктывкар\Сбор предл-й Максаковака НБ19-20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68" y="1305877"/>
            <a:ext cx="3634756" cy="33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форме информировать жителей?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4615" y="954119"/>
            <a:ext cx="8892558" cy="40846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 hangingPunct="1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фициальный сайт администрации МО, социальные сети, иные сайты 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СМИ (муниципальные газеты, ТВ)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Информационные стенды администрации </a:t>
            </a:r>
          </a:p>
          <a:p>
            <a:pPr algn="l" hangingPunct="1"/>
            <a:r>
              <a:rPr lang="ru-RU" sz="2000" dirty="0" smtClean="0"/>
              <a:t>(</a:t>
            </a:r>
            <a:r>
              <a:rPr lang="ru-RU" sz="2000" b="1" dirty="0">
                <a:solidFill>
                  <a:srgbClr val="FF0000"/>
                </a:solidFill>
              </a:rPr>
              <a:t>ПЦ </a:t>
            </a:r>
            <a:r>
              <a:rPr lang="ru-RU" sz="2000" b="1" dirty="0" smtClean="0">
                <a:solidFill>
                  <a:srgbClr val="FF0000"/>
                </a:solidFill>
              </a:rPr>
              <a:t>– ШАБЛОН ОБЪЯВЛЕНИЯ</a:t>
            </a:r>
            <a:r>
              <a:rPr lang="ru-RU" sz="2000" dirty="0" smtClean="0"/>
              <a:t>) 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Объявления в местах массового  посещения </a:t>
            </a:r>
          </a:p>
          <a:p>
            <a:pPr algn="l" hangingPunct="1"/>
            <a:r>
              <a:rPr lang="ru-RU" sz="2000" dirty="0" smtClean="0"/>
              <a:t>(ДК, магазины, библиотеки, </a:t>
            </a:r>
            <a:r>
              <a:rPr lang="ru-RU" sz="2000" dirty="0" err="1" smtClean="0"/>
              <a:t>ФАПы</a:t>
            </a:r>
            <a:r>
              <a:rPr lang="ru-RU" sz="2000" dirty="0" smtClean="0"/>
              <a:t>, больницы и т.д.)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Личные контакты / подомовой обход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Телефон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Контакты с руководителями организаций и </a:t>
            </a:r>
          </a:p>
          <a:p>
            <a:pPr algn="l" hangingPunct="1"/>
            <a:r>
              <a:rPr lang="ru-RU" sz="2000" dirty="0" smtClean="0"/>
              <a:t>предпринимателями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Информационные листовки / опросные листы / </a:t>
            </a:r>
          </a:p>
          <a:p>
            <a:pPr algn="l" hangingPunct="1"/>
            <a:r>
              <a:rPr lang="ru-RU" sz="2000" dirty="0" smtClean="0"/>
              <a:t>анкетирование </a:t>
            </a:r>
          </a:p>
          <a:p>
            <a:pPr marL="342900" indent="-342900" algn="l" hangingPunct="1">
              <a:buFontTx/>
              <a:buChar char="-"/>
            </a:pPr>
            <a:r>
              <a:rPr lang="ru-RU" sz="2000" dirty="0" smtClean="0"/>
              <a:t>Привлечение </a:t>
            </a:r>
            <a:r>
              <a:rPr lang="ru-RU" sz="2000" dirty="0" err="1" smtClean="0"/>
              <a:t>ЛОМов</a:t>
            </a:r>
            <a:r>
              <a:rPr lang="ru-RU" sz="2000" dirty="0" smtClean="0"/>
              <a:t>, депутатов, общественных </a:t>
            </a:r>
          </a:p>
          <a:p>
            <a:pPr algn="l" hangingPunct="1"/>
            <a:r>
              <a:rPr lang="ru-RU" sz="2000" dirty="0" smtClean="0"/>
              <a:t>организаций, ТОС, старост, активистов 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53276" y="1305877"/>
            <a:ext cx="1949148" cy="738664"/>
          </a:xfrm>
          <a:prstGeom prst="rect">
            <a:avLst/>
          </a:prstGeom>
          <a:ln w="19050">
            <a:solidFill>
              <a:srgbClr val="282E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СЫКТЫВКАР, </a:t>
            </a:r>
            <a:r>
              <a:rPr lang="ru-RU" sz="1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пгт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Верхняя </a:t>
            </a:r>
            <a:r>
              <a:rPr lang="ru-RU" sz="1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Максаковка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форме информировать жителей?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6200" y="1676400"/>
            <a:ext cx="3724117" cy="19526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2800" dirty="0"/>
              <a:t>Все информирование должно проходить с использованием официального логотипа НБ</a:t>
            </a:r>
          </a:p>
          <a:p>
            <a:pPr algn="l" hangingPunct="1"/>
            <a:endParaRPr lang="ru-RU" sz="2800" dirty="0"/>
          </a:p>
        </p:txBody>
      </p:sp>
      <p:pic>
        <p:nvPicPr>
          <p:cNvPr id="1026" name="Picture 2" descr="D:\КОРОЛЕВА О.В\ОМСУ\1_Основные направления совершенствования ОМСУ 2016\III Вовлечение граждан и бизнеса в общественно-гос.систему управления МО\0_Народный бюджет\Логотип\Логотип НБ_слог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73" y="801721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28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5" y="27297"/>
            <a:ext cx="1205837" cy="774424"/>
          </a:xfrm>
          <a:prstGeom prst="rect">
            <a:avLst/>
          </a:prstGeom>
        </p:spPr>
      </p:pic>
      <p:pic>
        <p:nvPicPr>
          <p:cNvPr id="3074" name="Picture 2" descr="U:\001_Администрация_главы_РК\Управление по развитию территорий\Королева\Народный бюджет 2019-2020\Собрания\Воркута\Анонс сбора предложений в В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90" y="809797"/>
            <a:ext cx="7381185" cy="39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/>
          <p:nvPr/>
        </p:nvSpPr>
        <p:spPr>
          <a:xfrm>
            <a:off x="1992573" y="161525"/>
            <a:ext cx="7014600" cy="333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1600" b="1" cap="all">
                <a:solidFill>
                  <a:srgbClr val="4848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форме информировать жителей?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47625" y="2037125"/>
            <a:ext cx="2111789" cy="104084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hangingPunct="1"/>
            <a:r>
              <a:rPr lang="ru-RU" sz="2000" dirty="0" smtClean="0"/>
              <a:t>Учиться использовать новое!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53117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льянс Консалтинг Шаблон презентации 161121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льянс Консалтинг Шаблон презентации 16112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Альянс Консалтинг Шаблон презентации 1611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Альянс Консалтинг Шаблон презентации 161121">
  <a:themeElements>
    <a:clrScheme name="Альянс Консалтинг Шаблон презентации 16112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56E"/>
      </a:accent1>
      <a:accent2>
        <a:srgbClr val="ED1B23"/>
      </a:accent2>
      <a:accent3>
        <a:srgbClr val="00787D"/>
      </a:accent3>
      <a:accent4>
        <a:srgbClr val="C8A59B"/>
      </a:accent4>
      <a:accent5>
        <a:srgbClr val="87645A"/>
      </a:accent5>
      <a:accent6>
        <a:srgbClr val="F0B441"/>
      </a:accent6>
      <a:hlink>
        <a:srgbClr val="0000FF"/>
      </a:hlink>
      <a:folHlink>
        <a:srgbClr val="FF00FF"/>
      </a:folHlink>
    </a:clrScheme>
    <a:fontScheme name="Альянс Консалтинг Шаблон презентации 161121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Альянс Консалтинг Шаблон презентации 16112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9691</TotalTime>
  <Words>3659</Words>
  <Application>Microsoft Office PowerPoint</Application>
  <PresentationFormat>Экран (16:9)</PresentationFormat>
  <Paragraphs>305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Альянс Консалтинг Шаблон презентации 161121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Klimenko</dc:creator>
  <cp:lastModifiedBy>Королева Ольга Валерьевна</cp:lastModifiedBy>
  <cp:revision>350</cp:revision>
  <cp:lastPrinted>2020-02-05T07:04:01Z</cp:lastPrinted>
  <dcterms:modified xsi:type="dcterms:W3CDTF">2020-02-06T07:36:37Z</dcterms:modified>
</cp:coreProperties>
</file>